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9" r:id="rId2"/>
    <p:sldId id="324" r:id="rId3"/>
    <p:sldId id="326" r:id="rId4"/>
    <p:sldId id="328" r:id="rId5"/>
    <p:sldId id="336" r:id="rId6"/>
    <p:sldId id="340" r:id="rId7"/>
    <p:sldId id="341" r:id="rId8"/>
    <p:sldId id="355"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31" r:id="rId22"/>
    <p:sldId id="332" r:id="rId23"/>
    <p:sldId id="333" r:id="rId24"/>
    <p:sldId id="334" r:id="rId25"/>
    <p:sldId id="274" r:id="rId2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gado Denisse Pierina" initials="DDP" lastIdx="1" clrIdx="0">
    <p:extLst>
      <p:ext uri="{19B8F6BF-5375-455C-9EA6-DF929625EA0E}">
        <p15:presenceInfo xmlns:p15="http://schemas.microsoft.com/office/powerpoint/2012/main" userId="S-1-5-21-2128584611-1896579810-3843713055-8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A"/>
    <a:srgbClr val="28A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29"/>
    <p:restoredTop sz="96327"/>
  </p:normalViewPr>
  <p:slideViewPr>
    <p:cSldViewPr snapToGrid="0">
      <p:cViewPr varScale="1">
        <p:scale>
          <a:sx n="69" d="100"/>
          <a:sy n="69" d="100"/>
        </p:scale>
        <p:origin x="200" y="48"/>
      </p:cViewPr>
      <p:guideLst>
        <p:guide orient="horz" pos="2160"/>
        <p:guide pos="3840"/>
      </p:guideLst>
    </p:cSldViewPr>
  </p:slideViewPr>
  <p:notesTextViewPr>
    <p:cViewPr>
      <p:scale>
        <a:sx n="1" d="1"/>
        <a:sy n="1" d="1"/>
      </p:scale>
      <p:origin x="0" y="0"/>
    </p:cViewPr>
  </p:notesTextViewPr>
  <p:sorterViewPr>
    <p:cViewPr>
      <p:scale>
        <a:sx n="137" d="100"/>
        <a:sy n="13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AAD5E-EFD3-43CC-AB6C-A13D26E130B2}" type="datetimeFigureOut">
              <a:rPr lang="es-EC" smtClean="0"/>
              <a:t>26/9/2025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A7A31-6B40-4DCD-86E2-91C58AE9CFC1}" type="slidenum">
              <a:rPr lang="es-EC" smtClean="0"/>
              <a:t>‹Nº›</a:t>
            </a:fld>
            <a:endParaRPr lang="es-EC"/>
          </a:p>
        </p:txBody>
      </p:sp>
    </p:spTree>
    <p:extLst>
      <p:ext uri="{BB962C8B-B14F-4D97-AF65-F5344CB8AC3E}">
        <p14:creationId xmlns:p14="http://schemas.microsoft.com/office/powerpoint/2010/main" val="354183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2</a:t>
            </a:fld>
            <a:endParaRPr lang="es-EC"/>
          </a:p>
        </p:txBody>
      </p:sp>
    </p:spTree>
    <p:extLst>
      <p:ext uri="{BB962C8B-B14F-4D97-AF65-F5344CB8AC3E}">
        <p14:creationId xmlns:p14="http://schemas.microsoft.com/office/powerpoint/2010/main" val="155106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3</a:t>
            </a:fld>
            <a:endParaRPr lang="es-EC"/>
          </a:p>
        </p:txBody>
      </p:sp>
    </p:spTree>
    <p:extLst>
      <p:ext uri="{BB962C8B-B14F-4D97-AF65-F5344CB8AC3E}">
        <p14:creationId xmlns:p14="http://schemas.microsoft.com/office/powerpoint/2010/main" val="296699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4</a:t>
            </a:fld>
            <a:endParaRPr lang="es-EC"/>
          </a:p>
        </p:txBody>
      </p:sp>
    </p:spTree>
    <p:extLst>
      <p:ext uri="{BB962C8B-B14F-4D97-AF65-F5344CB8AC3E}">
        <p14:creationId xmlns:p14="http://schemas.microsoft.com/office/powerpoint/2010/main" val="97087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21</a:t>
            </a:fld>
            <a:endParaRPr lang="es-EC"/>
          </a:p>
        </p:txBody>
      </p:sp>
    </p:spTree>
    <p:extLst>
      <p:ext uri="{BB962C8B-B14F-4D97-AF65-F5344CB8AC3E}">
        <p14:creationId xmlns:p14="http://schemas.microsoft.com/office/powerpoint/2010/main" val="97320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22</a:t>
            </a:fld>
            <a:endParaRPr lang="es-EC"/>
          </a:p>
        </p:txBody>
      </p:sp>
    </p:spTree>
    <p:extLst>
      <p:ext uri="{BB962C8B-B14F-4D97-AF65-F5344CB8AC3E}">
        <p14:creationId xmlns:p14="http://schemas.microsoft.com/office/powerpoint/2010/main" val="121395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23</a:t>
            </a:fld>
            <a:endParaRPr lang="es-EC"/>
          </a:p>
        </p:txBody>
      </p:sp>
    </p:spTree>
    <p:extLst>
      <p:ext uri="{BB962C8B-B14F-4D97-AF65-F5344CB8AC3E}">
        <p14:creationId xmlns:p14="http://schemas.microsoft.com/office/powerpoint/2010/main" val="162452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Consultas generales</a:t>
            </a:r>
          </a:p>
          <a:p>
            <a:r>
              <a:rPr lang="es-ES" dirty="0" smtClean="0"/>
              <a:t>Servicios transaccionales</a:t>
            </a:r>
            <a:endParaRPr lang="es-EC" dirty="0"/>
          </a:p>
        </p:txBody>
      </p:sp>
      <p:sp>
        <p:nvSpPr>
          <p:cNvPr id="4" name="Marcador de número de diapositiva 3"/>
          <p:cNvSpPr>
            <a:spLocks noGrp="1"/>
          </p:cNvSpPr>
          <p:nvPr>
            <p:ph type="sldNum" sz="quarter" idx="10"/>
          </p:nvPr>
        </p:nvSpPr>
        <p:spPr/>
        <p:txBody>
          <a:bodyPr/>
          <a:lstStyle/>
          <a:p>
            <a:fld id="{CCEFAE8F-C8CA-438D-8694-8A026FBD8F00}" type="slidenum">
              <a:rPr lang="es-EC" smtClean="0"/>
              <a:t>24</a:t>
            </a:fld>
            <a:endParaRPr lang="es-EC"/>
          </a:p>
        </p:txBody>
      </p:sp>
    </p:spTree>
    <p:extLst>
      <p:ext uri="{BB962C8B-B14F-4D97-AF65-F5344CB8AC3E}">
        <p14:creationId xmlns:p14="http://schemas.microsoft.com/office/powerpoint/2010/main" val="352775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AEBCB2-2130-C262-ADFE-F046CB787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74489157-0AFB-1ED3-CB64-0EF46DE34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CB14FF31-98CB-345E-6936-A5525748FA70}"/>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EF074407-76D7-6049-7128-47BCC7DA4F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C4C87F6D-2C4B-E8F4-5ABF-F16CBBFF97BE}"/>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44106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2628A0-DF23-76D1-88B6-7F617EF696A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5734B4F4-CC70-1EC7-63A2-928C7EDFD4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75B87A7B-77FC-50B8-E860-0646E8DD3064}"/>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7DA5E1DE-6103-7690-1C2C-36FA7C6A25C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AE2D8192-AB1C-CEF2-135C-73213A6ED75D}"/>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261276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D675519-C13A-79AE-3107-AA46CEEC9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D4507510-C331-2F59-1165-260151909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C126ECB3-1D94-62CA-F3A3-796AC5F52516}"/>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C39C86F8-072A-7CB9-57F5-004472CA9FF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A9FC851-81A3-9658-83F1-F6EF71F70E15}"/>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38603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BBCAAA-3141-5706-4E8D-1256BC2015D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E84C1CB5-E679-0993-5EC1-790774910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70761D71-353F-F123-AD29-8997BDFDED73}"/>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6318AE3E-D5A5-EFA0-2ED1-7EE62372C31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F4D4B4E-0722-E458-0282-73482EED86B9}"/>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212149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E0D230-0DA8-7B47-89BC-61809AEE6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E733A002-164B-E4A0-897D-68E4C5C83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96DCE07-C8BE-9269-6DF2-9DE7CA19A903}"/>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B57EF2B3-088A-0DE1-2410-DDBA8C78592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8271B07-479B-1053-22E4-2EA4DA4FBE26}"/>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177890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AEB9AB-8276-979A-50AB-56D84700528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B163AF30-796A-0973-4650-12C84755C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82AFBC81-9A75-E490-18FE-BA1A4D012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E5C88F13-A7ED-14BF-1324-08EDCCBD1074}"/>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6" name="Footer Placeholder 5">
            <a:extLst>
              <a:ext uri="{FF2B5EF4-FFF2-40B4-BE49-F238E27FC236}">
                <a16:creationId xmlns="" xmlns:a16="http://schemas.microsoft.com/office/drawing/2014/main" id="{EA678190-DF37-02EB-2945-0EEFAF27AF5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3AC7EE94-3661-5F05-9D18-B21613747D78}"/>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367724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1AF4B-BC8E-E18B-5E45-FD27D24A461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F3212EBE-7365-B044-840B-A9730A6CF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DB5DD25-E20E-1204-AC06-FDB33F28EC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3CC30699-5382-F05A-641B-068C75837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406C37A-6330-2B1D-C989-1AAAF7A0BF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E22AC2A5-C129-85E2-C699-52870DDF31DC}"/>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8" name="Footer Placeholder 7">
            <a:extLst>
              <a:ext uri="{FF2B5EF4-FFF2-40B4-BE49-F238E27FC236}">
                <a16:creationId xmlns="" xmlns:a16="http://schemas.microsoft.com/office/drawing/2014/main" id="{B41CE0FA-5D1C-1BB0-3E17-4BEB29CB05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E47266C0-3CD1-4342-B375-FAF868AAC05B}"/>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183279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DC86D4-4D65-1F13-3DE1-AE62C135C8B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E74E25B3-7B4F-D481-2639-B2997D62C7CB}"/>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4" name="Footer Placeholder 3">
            <a:extLst>
              <a:ext uri="{FF2B5EF4-FFF2-40B4-BE49-F238E27FC236}">
                <a16:creationId xmlns="" xmlns:a16="http://schemas.microsoft.com/office/drawing/2014/main" id="{41F8CBB5-D4BA-278F-4F6A-A188E58AE75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501F92CD-5A74-D46F-8C70-616AFE400F20}"/>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343249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8C7716-B388-2F9F-EA7D-BD9C79BBDE1D}"/>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3" name="Footer Placeholder 2">
            <a:extLst>
              <a:ext uri="{FF2B5EF4-FFF2-40B4-BE49-F238E27FC236}">
                <a16:creationId xmlns="" xmlns:a16="http://schemas.microsoft.com/office/drawing/2014/main" id="{2C58BBEB-3189-895D-794C-56925C8BE2D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F26072A4-DE04-5F69-D654-3535B1615E67}"/>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256095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9C6AB-968A-FED2-2D0C-9677BF14A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AF2E1BE-7049-07F7-689B-3BEE00984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6BD06A74-8A1A-3736-4424-1E49E3986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97FB0D5-8BD5-AA5C-8084-EDECCC15FF1A}"/>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6" name="Footer Placeholder 5">
            <a:extLst>
              <a:ext uri="{FF2B5EF4-FFF2-40B4-BE49-F238E27FC236}">
                <a16:creationId xmlns="" xmlns:a16="http://schemas.microsoft.com/office/drawing/2014/main" id="{09345CA3-32C6-F17A-48B2-8C8E2C685B4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283379D0-7FD5-B4CB-1689-5E8781D5D4C4}"/>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192524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0BA9DD-E98B-5B37-ED56-AAD85C12B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2AD1B67E-3D64-40ED-E2BC-02C674CD1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10FEBAE8-C4C5-0A72-9E5C-A5963B923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A294C-AF7B-DF68-90DC-9F9B256EF813}"/>
              </a:ext>
            </a:extLst>
          </p:cNvPr>
          <p:cNvSpPr>
            <a:spLocks noGrp="1"/>
          </p:cNvSpPr>
          <p:nvPr>
            <p:ph type="dt" sz="half" idx="10"/>
          </p:nvPr>
        </p:nvSpPr>
        <p:spPr/>
        <p:txBody>
          <a:bodyPr/>
          <a:lstStyle/>
          <a:p>
            <a:fld id="{BC118CC8-3ABC-ED44-A5B7-18C77889CFD5}" type="datetimeFigureOut">
              <a:rPr lang="x-none" smtClean="0"/>
              <a:t>26/9/2025</a:t>
            </a:fld>
            <a:endParaRPr lang="x-none"/>
          </a:p>
        </p:txBody>
      </p:sp>
      <p:sp>
        <p:nvSpPr>
          <p:cNvPr id="6" name="Footer Placeholder 5">
            <a:extLst>
              <a:ext uri="{FF2B5EF4-FFF2-40B4-BE49-F238E27FC236}">
                <a16:creationId xmlns="" xmlns:a16="http://schemas.microsoft.com/office/drawing/2014/main" id="{13374E6F-44A2-14B4-5D66-5BF61F01477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CD605A2-FFB4-00EF-9129-54FD2A325AD7}"/>
              </a:ext>
            </a:extLst>
          </p:cNvPr>
          <p:cNvSpPr>
            <a:spLocks noGrp="1"/>
          </p:cNvSpPr>
          <p:nvPr>
            <p:ph type="sldNum" sz="quarter" idx="12"/>
          </p:nvPr>
        </p:nvSpPr>
        <p:spPr/>
        <p:txBody>
          <a:bodyPr/>
          <a:lstStyle/>
          <a:p>
            <a:fld id="{DA9F26EB-2203-7F4C-A39F-5979A4330DBB}" type="slidenum">
              <a:rPr lang="x-none" smtClean="0"/>
              <a:t>‹Nº›</a:t>
            </a:fld>
            <a:endParaRPr lang="x-none"/>
          </a:p>
        </p:txBody>
      </p:sp>
    </p:spTree>
    <p:extLst>
      <p:ext uri="{BB962C8B-B14F-4D97-AF65-F5344CB8AC3E}">
        <p14:creationId xmlns:p14="http://schemas.microsoft.com/office/powerpoint/2010/main" val="270352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F91E2E-90A4-CF26-C49C-985B25C47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77E49F3-EA73-4263-7CCC-9E187A271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FC68714-14C0-79E7-826D-B6DEC1D15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18CC8-3ABC-ED44-A5B7-18C77889CFD5}" type="datetimeFigureOut">
              <a:rPr lang="x-none" smtClean="0"/>
              <a:t>26/9/2025</a:t>
            </a:fld>
            <a:endParaRPr lang="x-none"/>
          </a:p>
        </p:txBody>
      </p:sp>
      <p:sp>
        <p:nvSpPr>
          <p:cNvPr id="5" name="Footer Placeholder 4">
            <a:extLst>
              <a:ext uri="{FF2B5EF4-FFF2-40B4-BE49-F238E27FC236}">
                <a16:creationId xmlns="" xmlns:a16="http://schemas.microsoft.com/office/drawing/2014/main" id="{41730220-6FD8-E5F8-4AFB-DE3FB6BF6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9FC5F2B6-9EC1-392C-46A7-3404EFEC2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F26EB-2203-7F4C-A39F-5979A4330DBB}" type="slidenum">
              <a:rPr lang="x-none" smtClean="0"/>
              <a:t>‹Nº›</a:t>
            </a:fld>
            <a:endParaRPr lang="x-none"/>
          </a:p>
        </p:txBody>
      </p:sp>
    </p:spTree>
    <p:extLst>
      <p:ext uri="{BB962C8B-B14F-4D97-AF65-F5344CB8AC3E}">
        <p14:creationId xmlns:p14="http://schemas.microsoft.com/office/powerpoint/2010/main" val="108909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ervicios.seps.gob.ec/sca/seguridades/paginas/accesos/seleccionOrganizacion.js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C8A1804-F9A0-4DDB-5335-3B9C03FE08B1}"/>
              </a:ext>
            </a:extLst>
          </p:cNvPr>
          <p:cNvSpPr txBox="1"/>
          <p:nvPr/>
        </p:nvSpPr>
        <p:spPr>
          <a:xfrm>
            <a:off x="715619" y="3710017"/>
            <a:ext cx="7116818" cy="1015663"/>
          </a:xfrm>
          <a:prstGeom prst="rect">
            <a:avLst/>
          </a:prstGeom>
          <a:noFill/>
        </p:spPr>
        <p:txBody>
          <a:bodyPr wrap="square" rtlCol="0">
            <a:spAutoFit/>
          </a:bodyPr>
          <a:lstStyle/>
          <a:p>
            <a:r>
              <a:rPr lang="en-US" sz="3000" b="1" dirty="0" smtClean="0"/>
              <a:t>PROCESO DE REGISTRO Y ACTUALIZACIÓN DE DIRECTIVAS</a:t>
            </a:r>
            <a:endParaRPr lang="es-EC" sz="3000" dirty="0"/>
          </a:p>
        </p:txBody>
      </p:sp>
      <p:sp>
        <p:nvSpPr>
          <p:cNvPr id="5" name="TextBox 4">
            <a:extLst>
              <a:ext uri="{FF2B5EF4-FFF2-40B4-BE49-F238E27FC236}">
                <a16:creationId xmlns="" xmlns:a16="http://schemas.microsoft.com/office/drawing/2014/main" id="{352D4551-6D32-E1E9-CFA2-C0601DD2B3FC}"/>
              </a:ext>
            </a:extLst>
          </p:cNvPr>
          <p:cNvSpPr txBox="1"/>
          <p:nvPr/>
        </p:nvSpPr>
        <p:spPr>
          <a:xfrm>
            <a:off x="715618" y="5495852"/>
            <a:ext cx="6363602" cy="523220"/>
          </a:xfrm>
          <a:prstGeom prst="rect">
            <a:avLst/>
          </a:prstGeom>
          <a:noFill/>
        </p:spPr>
        <p:txBody>
          <a:bodyPr wrap="none" rtlCol="0">
            <a:spAutoFit/>
          </a:bodyPr>
          <a:lstStyle/>
          <a:p>
            <a:r>
              <a:rPr lang="es-MX" sz="2800" dirty="0" smtClean="0">
                <a:solidFill>
                  <a:schemeClr val="tx1">
                    <a:lumMod val="75000"/>
                    <a:lumOff val="25000"/>
                  </a:schemeClr>
                </a:solidFill>
              </a:rPr>
              <a:t>Dirección Nacional de Gestión de Servicios</a:t>
            </a:r>
            <a:endParaRPr lang="x-none" sz="2000" b="1" dirty="0">
              <a:solidFill>
                <a:schemeClr val="tx1">
                  <a:lumMod val="75000"/>
                  <a:lumOff val="25000"/>
                </a:schemeClr>
              </a:solidFill>
            </a:endParaRPr>
          </a:p>
        </p:txBody>
      </p:sp>
      <p:sp>
        <p:nvSpPr>
          <p:cNvPr id="6" name="TextBox 5">
            <a:extLst>
              <a:ext uri="{FF2B5EF4-FFF2-40B4-BE49-F238E27FC236}">
                <a16:creationId xmlns="" xmlns:a16="http://schemas.microsoft.com/office/drawing/2014/main" id="{70C7C997-696F-8063-84A5-ED6A65DF8782}"/>
              </a:ext>
            </a:extLst>
          </p:cNvPr>
          <p:cNvSpPr txBox="1"/>
          <p:nvPr/>
        </p:nvSpPr>
        <p:spPr>
          <a:xfrm>
            <a:off x="8074255" y="394249"/>
            <a:ext cx="3135025" cy="307777"/>
          </a:xfrm>
          <a:prstGeom prst="rect">
            <a:avLst/>
          </a:prstGeom>
          <a:noFill/>
        </p:spPr>
        <p:txBody>
          <a:bodyPr wrap="none" rtlCol="0">
            <a:spAutoFit/>
          </a:bodyPr>
          <a:lstStyle/>
          <a:p>
            <a:pPr algn="ctr"/>
            <a:r>
              <a:rPr lang="es-MX" sz="1400" spc="300" dirty="0" smtClean="0">
                <a:solidFill>
                  <a:schemeClr val="bg1"/>
                </a:solidFill>
              </a:rPr>
              <a:t>26</a:t>
            </a:r>
            <a:r>
              <a:rPr lang="x-none" sz="1400" spc="300" dirty="0" smtClean="0">
                <a:solidFill>
                  <a:schemeClr val="bg1"/>
                </a:solidFill>
              </a:rPr>
              <a:t> </a:t>
            </a:r>
            <a:r>
              <a:rPr lang="x-none" sz="1400" spc="300" dirty="0">
                <a:solidFill>
                  <a:schemeClr val="bg1"/>
                </a:solidFill>
              </a:rPr>
              <a:t>DE </a:t>
            </a:r>
            <a:r>
              <a:rPr lang="es-MX" sz="1400" spc="300" smtClean="0">
                <a:solidFill>
                  <a:schemeClr val="bg1"/>
                </a:solidFill>
              </a:rPr>
              <a:t>SEPTIEMBRE</a:t>
            </a:r>
            <a:r>
              <a:rPr lang="x-none" sz="1400" spc="300" smtClean="0">
                <a:solidFill>
                  <a:schemeClr val="bg1"/>
                </a:solidFill>
              </a:rPr>
              <a:t> </a:t>
            </a:r>
            <a:r>
              <a:rPr lang="x-none" sz="1400" spc="300" dirty="0">
                <a:solidFill>
                  <a:schemeClr val="bg1"/>
                </a:solidFill>
              </a:rPr>
              <a:t>DE </a:t>
            </a:r>
            <a:r>
              <a:rPr lang="x-none" sz="1400" spc="300" dirty="0" smtClean="0">
                <a:solidFill>
                  <a:schemeClr val="bg1"/>
                </a:solidFill>
              </a:rPr>
              <a:t>202</a:t>
            </a:r>
            <a:r>
              <a:rPr lang="es-MX" sz="1400" spc="300" dirty="0" smtClean="0">
                <a:solidFill>
                  <a:schemeClr val="bg1"/>
                </a:solidFill>
              </a:rPr>
              <a:t>5</a:t>
            </a:r>
            <a:endParaRPr lang="x-none" sz="1400" spc="300" dirty="0">
              <a:solidFill>
                <a:schemeClr val="bg1"/>
              </a:solidFill>
            </a:endParaRPr>
          </a:p>
        </p:txBody>
      </p:sp>
    </p:spTree>
    <p:extLst>
      <p:ext uri="{BB962C8B-B14F-4D97-AF65-F5344CB8AC3E}">
        <p14:creationId xmlns:p14="http://schemas.microsoft.com/office/powerpoint/2010/main" val="162280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40459" y="1289054"/>
            <a:ext cx="10007832" cy="5262065"/>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6</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5532582" y="3241964"/>
            <a:ext cx="2429163" cy="183803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5473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34539" y="1289054"/>
            <a:ext cx="10022994" cy="5270037"/>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7</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2004292" y="3005054"/>
            <a:ext cx="1330036" cy="48629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820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36079" y="1289388"/>
            <a:ext cx="10039925" cy="5278939"/>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8</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1265383" y="3454400"/>
            <a:ext cx="1043708" cy="41563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7621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32137" y="1296550"/>
            <a:ext cx="10043870" cy="5281013"/>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9</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4331855" y="4461163"/>
            <a:ext cx="3482110" cy="115454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281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32137" y="1296550"/>
            <a:ext cx="10043869" cy="5281013"/>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10</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9097819" y="4193309"/>
            <a:ext cx="1376218" cy="72967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6976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133049" y="1297026"/>
            <a:ext cx="10042963" cy="5280537"/>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11</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8312729" y="4608945"/>
            <a:ext cx="1376218" cy="3048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 name="Rectángulo 10"/>
          <p:cNvSpPr/>
          <p:nvPr/>
        </p:nvSpPr>
        <p:spPr>
          <a:xfrm>
            <a:off x="8876145" y="5537837"/>
            <a:ext cx="1011384" cy="32725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56270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32133" y="1296550"/>
            <a:ext cx="10043868" cy="5281013"/>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12</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flipV="1">
            <a:off x="9079347" y="4922982"/>
            <a:ext cx="1376218" cy="25861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30570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13</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grpSp>
        <p:nvGrpSpPr>
          <p:cNvPr id="6" name="Grupo 5"/>
          <p:cNvGrpSpPr/>
          <p:nvPr/>
        </p:nvGrpSpPr>
        <p:grpSpPr>
          <a:xfrm>
            <a:off x="1133040" y="1292170"/>
            <a:ext cx="10052199" cy="5285393"/>
            <a:chOff x="1133040" y="1292170"/>
            <a:chExt cx="10052199" cy="5285393"/>
          </a:xfrm>
        </p:grpSpPr>
        <p:pic>
          <p:nvPicPr>
            <p:cNvPr id="3" name="Imagen 2"/>
            <p:cNvPicPr>
              <a:picLocks noChangeAspect="1"/>
            </p:cNvPicPr>
            <p:nvPr/>
          </p:nvPicPr>
          <p:blipFill>
            <a:blip r:embed="rId2"/>
            <a:stretch>
              <a:fillRect/>
            </a:stretch>
          </p:blipFill>
          <p:spPr>
            <a:xfrm>
              <a:off x="1133040" y="1292170"/>
              <a:ext cx="10052199" cy="5285393"/>
            </a:xfrm>
            <a:prstGeom prst="rect">
              <a:avLst/>
            </a:prstGeom>
          </p:spPr>
        </p:pic>
        <p:sp>
          <p:nvSpPr>
            <p:cNvPr id="9" name="Rectángulo 8"/>
            <p:cNvSpPr/>
            <p:nvPr/>
          </p:nvSpPr>
          <p:spPr>
            <a:xfrm>
              <a:off x="9531929" y="3999343"/>
              <a:ext cx="1376218" cy="30480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3"/>
            <a:stretch>
              <a:fillRect/>
            </a:stretch>
          </p:blipFill>
          <p:spPr>
            <a:xfrm>
              <a:off x="4467363" y="2963659"/>
              <a:ext cx="2681581" cy="1506730"/>
            </a:xfrm>
            <a:prstGeom prst="rect">
              <a:avLst/>
            </a:prstGeom>
          </p:spPr>
        </p:pic>
        <p:sp>
          <p:nvSpPr>
            <p:cNvPr id="11" name="Rectángulo 10"/>
            <p:cNvSpPr/>
            <p:nvPr/>
          </p:nvSpPr>
          <p:spPr>
            <a:xfrm>
              <a:off x="6497779" y="3990109"/>
              <a:ext cx="531094" cy="49073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spTree>
    <p:extLst>
      <p:ext uri="{BB962C8B-B14F-4D97-AF65-F5344CB8AC3E}">
        <p14:creationId xmlns:p14="http://schemas.microsoft.com/office/powerpoint/2010/main" val="363953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14</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grpSp>
        <p:nvGrpSpPr>
          <p:cNvPr id="13" name="Grupo 12"/>
          <p:cNvGrpSpPr/>
          <p:nvPr/>
        </p:nvGrpSpPr>
        <p:grpSpPr>
          <a:xfrm>
            <a:off x="1142280" y="1292170"/>
            <a:ext cx="10052199" cy="5285393"/>
            <a:chOff x="1142280" y="1292170"/>
            <a:chExt cx="10052199" cy="5285393"/>
          </a:xfrm>
        </p:grpSpPr>
        <p:grpSp>
          <p:nvGrpSpPr>
            <p:cNvPr id="12" name="Grupo 11"/>
            <p:cNvGrpSpPr/>
            <p:nvPr/>
          </p:nvGrpSpPr>
          <p:grpSpPr>
            <a:xfrm>
              <a:off x="1142280" y="1292170"/>
              <a:ext cx="10052199" cy="5285393"/>
              <a:chOff x="1142280" y="1292170"/>
              <a:chExt cx="10052199" cy="5285393"/>
            </a:xfrm>
          </p:grpSpPr>
          <p:grpSp>
            <p:nvGrpSpPr>
              <p:cNvPr id="7" name="Grupo 6"/>
              <p:cNvGrpSpPr/>
              <p:nvPr/>
            </p:nvGrpSpPr>
            <p:grpSpPr>
              <a:xfrm>
                <a:off x="1142280" y="1292170"/>
                <a:ext cx="10052199" cy="5285393"/>
                <a:chOff x="1142280" y="1292170"/>
                <a:chExt cx="10052199" cy="5285393"/>
              </a:xfrm>
            </p:grpSpPr>
            <p:grpSp>
              <p:nvGrpSpPr>
                <p:cNvPr id="6" name="Grupo 5"/>
                <p:cNvGrpSpPr/>
                <p:nvPr/>
              </p:nvGrpSpPr>
              <p:grpSpPr>
                <a:xfrm>
                  <a:off x="1142280" y="1292170"/>
                  <a:ext cx="10052199" cy="5285393"/>
                  <a:chOff x="1142280" y="1292170"/>
                  <a:chExt cx="10052199" cy="5285393"/>
                </a:xfrm>
              </p:grpSpPr>
              <p:pic>
                <p:nvPicPr>
                  <p:cNvPr id="2" name="Imagen 1"/>
                  <p:cNvPicPr>
                    <a:picLocks noChangeAspect="1"/>
                  </p:cNvPicPr>
                  <p:nvPr/>
                </p:nvPicPr>
                <p:blipFill>
                  <a:blip r:embed="rId2"/>
                  <a:stretch>
                    <a:fillRect/>
                  </a:stretch>
                </p:blipFill>
                <p:spPr>
                  <a:xfrm>
                    <a:off x="1142280" y="1292170"/>
                    <a:ext cx="10052199" cy="5285393"/>
                  </a:xfrm>
                  <a:prstGeom prst="rect">
                    <a:avLst/>
                  </a:prstGeom>
                </p:spPr>
              </p:pic>
              <p:pic>
                <p:nvPicPr>
                  <p:cNvPr id="4" name="Imagen 3"/>
                  <p:cNvPicPr>
                    <a:picLocks noChangeAspect="1"/>
                  </p:cNvPicPr>
                  <p:nvPr/>
                </p:nvPicPr>
                <p:blipFill>
                  <a:blip r:embed="rId3"/>
                  <a:stretch>
                    <a:fillRect/>
                  </a:stretch>
                </p:blipFill>
                <p:spPr>
                  <a:xfrm>
                    <a:off x="3880258" y="2919467"/>
                    <a:ext cx="4576241" cy="2477797"/>
                  </a:xfrm>
                  <a:prstGeom prst="rect">
                    <a:avLst/>
                  </a:prstGeom>
                </p:spPr>
              </p:pic>
            </p:grpSp>
            <p:sp>
              <p:nvSpPr>
                <p:cNvPr id="9" name="Rectángulo 8"/>
                <p:cNvSpPr/>
                <p:nvPr/>
              </p:nvSpPr>
              <p:spPr>
                <a:xfrm>
                  <a:off x="9531929" y="3463638"/>
                  <a:ext cx="1376218" cy="30480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0" name="Rectángulo 9"/>
                <p:cNvSpPr/>
                <p:nvPr/>
              </p:nvSpPr>
              <p:spPr>
                <a:xfrm>
                  <a:off x="6908801" y="5043055"/>
                  <a:ext cx="812800" cy="335738"/>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sp>
            <p:nvSpPr>
              <p:cNvPr id="14" name="Rectángulo 13"/>
              <p:cNvSpPr/>
              <p:nvPr/>
            </p:nvSpPr>
            <p:spPr>
              <a:xfrm>
                <a:off x="10035313" y="5583379"/>
                <a:ext cx="955960" cy="356528"/>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pic>
          <p:nvPicPr>
            <p:cNvPr id="8" name="Imagen 7"/>
            <p:cNvPicPr>
              <a:picLocks noChangeAspect="1"/>
            </p:cNvPicPr>
            <p:nvPr/>
          </p:nvPicPr>
          <p:blipFill>
            <a:blip r:embed="rId4"/>
            <a:stretch>
              <a:fillRect/>
            </a:stretch>
          </p:blipFill>
          <p:spPr>
            <a:xfrm>
              <a:off x="10086109" y="5596275"/>
              <a:ext cx="822038" cy="268938"/>
            </a:xfrm>
            <a:prstGeom prst="rect">
              <a:avLst/>
            </a:prstGeom>
          </p:spPr>
        </p:pic>
      </p:grpSp>
    </p:spTree>
    <p:extLst>
      <p:ext uri="{BB962C8B-B14F-4D97-AF65-F5344CB8AC3E}">
        <p14:creationId xmlns:p14="http://schemas.microsoft.com/office/powerpoint/2010/main" val="34796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15</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pic>
        <p:nvPicPr>
          <p:cNvPr id="15" name="Imagen 14"/>
          <p:cNvPicPr>
            <a:picLocks noChangeAspect="1"/>
          </p:cNvPicPr>
          <p:nvPr/>
        </p:nvPicPr>
        <p:blipFill>
          <a:blip r:embed="rId2"/>
          <a:stretch>
            <a:fillRect/>
          </a:stretch>
        </p:blipFill>
        <p:spPr>
          <a:xfrm>
            <a:off x="1142276" y="1292170"/>
            <a:ext cx="10052199" cy="5285393"/>
          </a:xfrm>
          <a:prstGeom prst="rect">
            <a:avLst/>
          </a:prstGeom>
        </p:spPr>
      </p:pic>
      <p:sp>
        <p:nvSpPr>
          <p:cNvPr id="16" name="Rectángulo 15"/>
          <p:cNvSpPr/>
          <p:nvPr/>
        </p:nvSpPr>
        <p:spPr>
          <a:xfrm>
            <a:off x="9088584" y="5144655"/>
            <a:ext cx="1376218" cy="30480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7" name="Rectángulo 16"/>
          <p:cNvSpPr/>
          <p:nvPr/>
        </p:nvSpPr>
        <p:spPr>
          <a:xfrm>
            <a:off x="6142181" y="5527964"/>
            <a:ext cx="849745" cy="30941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8" name="Rectángulo 17"/>
          <p:cNvSpPr/>
          <p:nvPr/>
        </p:nvSpPr>
        <p:spPr>
          <a:xfrm>
            <a:off x="5318630" y="5061527"/>
            <a:ext cx="1266897" cy="31403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5045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2" name="Rectángulo 1"/>
          <p:cNvSpPr/>
          <p:nvPr/>
        </p:nvSpPr>
        <p:spPr>
          <a:xfrm>
            <a:off x="1778411" y="1596999"/>
            <a:ext cx="7687233" cy="769441"/>
          </a:xfrm>
          <a:prstGeom prst="rect">
            <a:avLst/>
          </a:prstGeom>
          <a:noFill/>
        </p:spPr>
        <p:txBody>
          <a:bodyPr wrap="none" lIns="91440" tIns="45720" rIns="91440" bIns="45720">
            <a:spAutoFit/>
          </a:bodyPr>
          <a:lstStyle/>
          <a:p>
            <a:pPr algn="ctr"/>
            <a:r>
              <a:rPr lang="es-MX" sz="4400" b="1" dirty="0" smtClean="0">
                <a:ln w="9525">
                  <a:solidFill>
                    <a:schemeClr val="bg1"/>
                  </a:solidFill>
                  <a:prstDash val="solid"/>
                </a:ln>
                <a:effectLst>
                  <a:outerShdw blurRad="12700" dist="38100" dir="2700000" algn="tl" rotWithShape="0">
                    <a:schemeClr val="bg1">
                      <a:lumMod val="50000"/>
                    </a:schemeClr>
                  </a:outerShdw>
                </a:effectLst>
              </a:rPr>
              <a:t>OBJETIVO DE LA CAPACITACIÓN:</a:t>
            </a:r>
            <a:endParaRPr lang="es-MX" sz="4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agen 2"/>
          <p:cNvPicPr>
            <a:picLocks noChangeAspect="1"/>
          </p:cNvPicPr>
          <p:nvPr/>
        </p:nvPicPr>
        <p:blipFill>
          <a:blip r:embed="rId3"/>
          <a:stretch>
            <a:fillRect/>
          </a:stretch>
        </p:blipFill>
        <p:spPr>
          <a:xfrm>
            <a:off x="1891472" y="3121891"/>
            <a:ext cx="423937" cy="527057"/>
          </a:xfrm>
          <a:prstGeom prst="rect">
            <a:avLst/>
          </a:prstGeom>
        </p:spPr>
      </p:pic>
      <p:pic>
        <p:nvPicPr>
          <p:cNvPr id="6" name="Imagen 5"/>
          <p:cNvPicPr>
            <a:picLocks noChangeAspect="1"/>
          </p:cNvPicPr>
          <p:nvPr/>
        </p:nvPicPr>
        <p:blipFill>
          <a:blip r:embed="rId3"/>
          <a:stretch>
            <a:fillRect/>
          </a:stretch>
        </p:blipFill>
        <p:spPr>
          <a:xfrm>
            <a:off x="1891470" y="3742744"/>
            <a:ext cx="423937" cy="527057"/>
          </a:xfrm>
          <a:prstGeom prst="rect">
            <a:avLst/>
          </a:prstGeom>
        </p:spPr>
      </p:pic>
      <p:pic>
        <p:nvPicPr>
          <p:cNvPr id="7" name="Imagen 6"/>
          <p:cNvPicPr>
            <a:picLocks noChangeAspect="1"/>
          </p:cNvPicPr>
          <p:nvPr/>
        </p:nvPicPr>
        <p:blipFill>
          <a:blip r:embed="rId3"/>
          <a:stretch>
            <a:fillRect/>
          </a:stretch>
        </p:blipFill>
        <p:spPr>
          <a:xfrm>
            <a:off x="1891471" y="4363598"/>
            <a:ext cx="423937" cy="527057"/>
          </a:xfrm>
          <a:prstGeom prst="rect">
            <a:avLst/>
          </a:prstGeom>
        </p:spPr>
      </p:pic>
      <p:sp>
        <p:nvSpPr>
          <p:cNvPr id="4" name="CuadroTexto 3"/>
          <p:cNvSpPr txBox="1"/>
          <p:nvPr/>
        </p:nvSpPr>
        <p:spPr>
          <a:xfrm>
            <a:off x="2384437" y="3187283"/>
            <a:ext cx="8915326" cy="461665"/>
          </a:xfrm>
          <a:prstGeom prst="rect">
            <a:avLst/>
          </a:prstGeom>
          <a:noFill/>
        </p:spPr>
        <p:txBody>
          <a:bodyPr wrap="none" rtlCol="0">
            <a:spAutoFit/>
          </a:bodyPr>
          <a:lstStyle/>
          <a:p>
            <a:r>
              <a:rPr lang="es-MX" sz="2400" dirty="0"/>
              <a:t>Explicar el procedimiento para el </a:t>
            </a:r>
            <a:r>
              <a:rPr lang="es-MX" sz="2400" dirty="0" smtClean="0"/>
              <a:t>registro y actualización </a:t>
            </a:r>
            <a:r>
              <a:rPr lang="es-MX" sz="2400" dirty="0"/>
              <a:t>de directivas</a:t>
            </a:r>
            <a:r>
              <a:rPr lang="es-MX" sz="2400" dirty="0" smtClean="0"/>
              <a:t>.</a:t>
            </a:r>
            <a:endParaRPr lang="es-EC" sz="2400" dirty="0"/>
          </a:p>
        </p:txBody>
      </p:sp>
      <p:sp>
        <p:nvSpPr>
          <p:cNvPr id="9" name="CuadroTexto 8"/>
          <p:cNvSpPr txBox="1"/>
          <p:nvPr/>
        </p:nvSpPr>
        <p:spPr>
          <a:xfrm>
            <a:off x="2384437" y="3808136"/>
            <a:ext cx="6905095" cy="461665"/>
          </a:xfrm>
          <a:prstGeom prst="rect">
            <a:avLst/>
          </a:prstGeom>
          <a:noFill/>
        </p:spPr>
        <p:txBody>
          <a:bodyPr wrap="none" rtlCol="0">
            <a:spAutoFit/>
          </a:bodyPr>
          <a:lstStyle/>
          <a:p>
            <a:pPr lvl="0"/>
            <a:r>
              <a:rPr lang="es-MX" sz="2400" dirty="0"/>
              <a:t>Informar sobre los requisitos establecidos por la SEPS.</a:t>
            </a:r>
            <a:endParaRPr lang="es-EC" sz="2400" dirty="0"/>
          </a:p>
        </p:txBody>
      </p:sp>
      <p:sp>
        <p:nvSpPr>
          <p:cNvPr id="10" name="CuadroTexto 9"/>
          <p:cNvSpPr txBox="1"/>
          <p:nvPr/>
        </p:nvSpPr>
        <p:spPr>
          <a:xfrm>
            <a:off x="2384437" y="4428990"/>
            <a:ext cx="5009385" cy="461665"/>
          </a:xfrm>
          <a:prstGeom prst="rect">
            <a:avLst/>
          </a:prstGeom>
          <a:noFill/>
        </p:spPr>
        <p:txBody>
          <a:bodyPr wrap="none" rtlCol="0">
            <a:spAutoFit/>
          </a:bodyPr>
          <a:lstStyle/>
          <a:p>
            <a:pPr lvl="0"/>
            <a:r>
              <a:rPr lang="es-MX" sz="2400" dirty="0"/>
              <a:t>Garantizar el cumplimiento normativo.</a:t>
            </a:r>
            <a:endParaRPr lang="es-EC" sz="2400" dirty="0"/>
          </a:p>
        </p:txBody>
      </p:sp>
    </p:spTree>
    <p:extLst>
      <p:ext uri="{BB962C8B-B14F-4D97-AF65-F5344CB8AC3E}">
        <p14:creationId xmlns:p14="http://schemas.microsoft.com/office/powerpoint/2010/main" val="24698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1512" y="1282458"/>
            <a:ext cx="10070672" cy="5295106"/>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b="1" dirty="0" smtClean="0">
                <a:solidFill>
                  <a:schemeClr val="bg1"/>
                </a:solidFill>
              </a:rPr>
              <a:t>16</a:t>
            </a:r>
            <a:endParaRPr lang="es-MX" b="1" dirty="0">
              <a:solidFill>
                <a:schemeClr val="bg1"/>
              </a:solidFill>
            </a:endParaRP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17" name="Rectángulo 16"/>
          <p:cNvSpPr/>
          <p:nvPr/>
        </p:nvSpPr>
        <p:spPr>
          <a:xfrm>
            <a:off x="3131127" y="5523344"/>
            <a:ext cx="535709" cy="25861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8" name="Rectángulo 17"/>
          <p:cNvSpPr/>
          <p:nvPr/>
        </p:nvSpPr>
        <p:spPr>
          <a:xfrm>
            <a:off x="4653612" y="4368799"/>
            <a:ext cx="1266897" cy="65578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603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p:cNvSpPr/>
          <p:nvPr/>
        </p:nvSpPr>
        <p:spPr>
          <a:xfrm>
            <a:off x="1643252" y="4923761"/>
            <a:ext cx="9403976" cy="724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r"/>
            <a:r>
              <a:rPr lang="es-EC" dirty="0">
                <a:solidFill>
                  <a:sysClr val="window" lastClr="FFFFFF"/>
                </a:solidFill>
              </a:rPr>
              <a:t>Organizaciones con más de 200 socios, para efectuar el registro de representantes.</a:t>
            </a:r>
          </a:p>
        </p:txBody>
      </p:sp>
      <p:sp>
        <p:nvSpPr>
          <p:cNvPr id="29" name="Rectángulo redondeado 28"/>
          <p:cNvSpPr/>
          <p:nvPr/>
        </p:nvSpPr>
        <p:spPr>
          <a:xfrm>
            <a:off x="1866186" y="3694900"/>
            <a:ext cx="9181042" cy="7248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r"/>
            <a:r>
              <a:rPr lang="es-MX" dirty="0" smtClean="0">
                <a:solidFill>
                  <a:sysClr val="window" lastClr="FFFFFF"/>
                </a:solidFill>
              </a:rPr>
              <a:t>      </a:t>
            </a:r>
            <a:r>
              <a:rPr lang="es-MX" dirty="0">
                <a:solidFill>
                  <a:sysClr val="window" lastClr="FFFFFF"/>
                </a:solidFill>
              </a:rPr>
              <a:t>Ausencia representante legal (…)  Adjuntar copia certificada del acta (…) únicamente procede para el registro de un nuevo representante legal. </a:t>
            </a:r>
            <a:endParaRPr lang="es-EC" dirty="0">
              <a:solidFill>
                <a:sysClr val="window" lastClr="FFFFFF"/>
              </a:solidFill>
            </a:endParaRPr>
          </a:p>
        </p:txBody>
      </p:sp>
      <p:sp>
        <p:nvSpPr>
          <p:cNvPr id="8" name="Rectángulo redondeado 7"/>
          <p:cNvSpPr/>
          <p:nvPr/>
        </p:nvSpPr>
        <p:spPr>
          <a:xfrm>
            <a:off x="1571358" y="2291734"/>
            <a:ext cx="9475870" cy="7248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r>
              <a:rPr lang="es-MX" dirty="0" smtClean="0">
                <a:solidFill>
                  <a:sysClr val="window" lastClr="FFFFFF"/>
                </a:solidFill>
              </a:rPr>
              <a:t>      Ausencia </a:t>
            </a:r>
            <a:r>
              <a:rPr lang="es-MX" dirty="0">
                <a:solidFill>
                  <a:sysClr val="window" lastClr="FFFFFF"/>
                </a:solidFill>
              </a:rPr>
              <a:t>del secretario registrado (…)  Adjuntar acta original (…) únicamente procede para el registro de un nuevo secretario (…). </a:t>
            </a:r>
            <a:endParaRPr lang="es-EC" dirty="0">
              <a:solidFill>
                <a:sysClr val="window" lastClr="FFFFFF"/>
              </a:solidFill>
            </a:endParaRPr>
          </a:p>
        </p:txBody>
      </p:sp>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13" name="CuadroTexto 12"/>
          <p:cNvSpPr txBox="1"/>
          <p:nvPr/>
        </p:nvSpPr>
        <p:spPr>
          <a:xfrm>
            <a:off x="2069271" y="1471498"/>
            <a:ext cx="779287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Se podrán seguir empleando los formularios físicos en los siguientes casos:</a:t>
            </a:r>
            <a:endParaRPr kumimoji="0" lang="es-EC" sz="1800" b="1" i="0" u="none" strike="noStrike" kern="0" cap="none" spc="0" normalizeH="0" baseline="0" noProof="0" dirty="0" smtClean="0">
              <a:ln>
                <a:noFill/>
              </a:ln>
              <a:solidFill>
                <a:prstClr val="black"/>
              </a:solidFill>
              <a:effectLst/>
              <a:uLnTx/>
              <a:uFillTx/>
            </a:endParaRPr>
          </a:p>
        </p:txBody>
      </p:sp>
      <p:sp>
        <p:nvSpPr>
          <p:cNvPr id="16" name="CuadroTexto 15"/>
          <p:cNvSpPr txBox="1"/>
          <p:nvPr/>
        </p:nvSpPr>
        <p:spPr>
          <a:xfrm>
            <a:off x="228092" y="1136456"/>
            <a:ext cx="7792871" cy="369332"/>
          </a:xfrm>
          <a:prstGeom prst="rect">
            <a:avLst/>
          </a:prstGeom>
          <a:noFill/>
        </p:spPr>
        <p:txBody>
          <a:bodyPr wrap="square" rtlCol="0">
            <a:spAutoFit/>
          </a:bodyPr>
          <a:lstStyle/>
          <a:p>
            <a:r>
              <a:rPr lang="es-MX" b="1" dirty="0" smtClean="0"/>
              <a:t>DISPOSICIONES ESPECÍFICAS:</a:t>
            </a:r>
            <a:endParaRPr lang="es-EC" b="1" dirty="0"/>
          </a:p>
        </p:txBody>
      </p:sp>
      <p:grpSp>
        <p:nvGrpSpPr>
          <p:cNvPr id="5" name="Grupo 4"/>
          <p:cNvGrpSpPr/>
          <p:nvPr/>
        </p:nvGrpSpPr>
        <p:grpSpPr>
          <a:xfrm>
            <a:off x="-1163221" y="1759895"/>
            <a:ext cx="3058161" cy="4606615"/>
            <a:chOff x="91439" y="1759895"/>
            <a:chExt cx="3058161" cy="4606615"/>
          </a:xfrm>
        </p:grpSpPr>
        <p:sp>
          <p:nvSpPr>
            <p:cNvPr id="6" name="Elipse 5"/>
            <p:cNvSpPr/>
            <p:nvPr/>
          </p:nvSpPr>
          <p:spPr>
            <a:xfrm>
              <a:off x="228092" y="1875120"/>
              <a:ext cx="2921508" cy="4387135"/>
            </a:xfrm>
            <a:prstGeom prst="ellipse">
              <a:avLst/>
            </a:pr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91439" y="1759895"/>
              <a:ext cx="2257267" cy="460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 name="Grupo 3"/>
          <p:cNvGrpSpPr/>
          <p:nvPr/>
        </p:nvGrpSpPr>
        <p:grpSpPr>
          <a:xfrm>
            <a:off x="1109853" y="2262909"/>
            <a:ext cx="781050" cy="800330"/>
            <a:chOff x="2364513" y="2262909"/>
            <a:chExt cx="781050" cy="800330"/>
          </a:xfrm>
        </p:grpSpPr>
        <p:sp>
          <p:nvSpPr>
            <p:cNvPr id="3" name="Elipse 2"/>
            <p:cNvSpPr/>
            <p:nvPr/>
          </p:nvSpPr>
          <p:spPr>
            <a:xfrm>
              <a:off x="2364513" y="2262909"/>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23500" t="19099" r="23292" b="28093"/>
            <a:stretch/>
          </p:blipFill>
          <p:spPr>
            <a:xfrm>
              <a:off x="2542137" y="2422018"/>
              <a:ext cx="433070" cy="463639"/>
            </a:xfrm>
            <a:prstGeom prst="rect">
              <a:avLst/>
            </a:prstGeom>
          </p:spPr>
        </p:pic>
      </p:grpSp>
      <p:grpSp>
        <p:nvGrpSpPr>
          <p:cNvPr id="15" name="Grupo 14"/>
          <p:cNvGrpSpPr/>
          <p:nvPr/>
        </p:nvGrpSpPr>
        <p:grpSpPr>
          <a:xfrm>
            <a:off x="1419275" y="3657888"/>
            <a:ext cx="781050" cy="800330"/>
            <a:chOff x="2364513" y="2262909"/>
            <a:chExt cx="781050" cy="800330"/>
          </a:xfrm>
        </p:grpSpPr>
        <p:sp>
          <p:nvSpPr>
            <p:cNvPr id="21" name="Elipse 20"/>
            <p:cNvSpPr/>
            <p:nvPr/>
          </p:nvSpPr>
          <p:spPr>
            <a:xfrm>
              <a:off x="2364513" y="2262909"/>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p:cNvPicPr>
              <a:picLocks noChangeAspect="1"/>
            </p:cNvPicPr>
            <p:nvPr/>
          </p:nvPicPr>
          <p:blipFill rotWithShape="1">
            <a:blip r:embed="rId3">
              <a:extLst>
                <a:ext uri="{28A0092B-C50C-407E-A947-70E740481C1C}">
                  <a14:useLocalDpi xmlns:a14="http://schemas.microsoft.com/office/drawing/2010/main" val="0"/>
                </a:ext>
              </a:extLst>
            </a:blip>
            <a:srcRect l="23500" t="19099" r="23292" b="28093"/>
            <a:stretch/>
          </p:blipFill>
          <p:spPr>
            <a:xfrm>
              <a:off x="2542137" y="2422018"/>
              <a:ext cx="433070" cy="463639"/>
            </a:xfrm>
            <a:prstGeom prst="rect">
              <a:avLst/>
            </a:prstGeom>
          </p:spPr>
        </p:pic>
      </p:grpSp>
      <p:grpSp>
        <p:nvGrpSpPr>
          <p:cNvPr id="23" name="Grupo 22"/>
          <p:cNvGrpSpPr/>
          <p:nvPr/>
        </p:nvGrpSpPr>
        <p:grpSpPr>
          <a:xfrm>
            <a:off x="1185479" y="4872479"/>
            <a:ext cx="781050" cy="800330"/>
            <a:chOff x="2364513" y="2262909"/>
            <a:chExt cx="781050" cy="800330"/>
          </a:xfrm>
        </p:grpSpPr>
        <p:sp>
          <p:nvSpPr>
            <p:cNvPr id="24" name="Elipse 23"/>
            <p:cNvSpPr/>
            <p:nvPr/>
          </p:nvSpPr>
          <p:spPr>
            <a:xfrm>
              <a:off x="2364513" y="2262909"/>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 name="Imagen 24"/>
            <p:cNvPicPr>
              <a:picLocks noChangeAspect="1"/>
            </p:cNvPicPr>
            <p:nvPr/>
          </p:nvPicPr>
          <p:blipFill rotWithShape="1">
            <a:blip r:embed="rId3">
              <a:extLst>
                <a:ext uri="{28A0092B-C50C-407E-A947-70E740481C1C}">
                  <a14:useLocalDpi xmlns:a14="http://schemas.microsoft.com/office/drawing/2010/main" val="0"/>
                </a:ext>
              </a:extLst>
            </a:blip>
            <a:srcRect l="23500" t="19099" r="23292" b="28093"/>
            <a:stretch/>
          </p:blipFill>
          <p:spPr>
            <a:xfrm>
              <a:off x="2542137" y="2422018"/>
              <a:ext cx="433070" cy="463639"/>
            </a:xfrm>
            <a:prstGeom prst="rect">
              <a:avLst/>
            </a:prstGeom>
          </p:spPr>
        </p:pic>
      </p:grpSp>
    </p:spTree>
    <p:extLst>
      <p:ext uri="{BB962C8B-B14F-4D97-AF65-F5344CB8AC3E}">
        <p14:creationId xmlns:p14="http://schemas.microsoft.com/office/powerpoint/2010/main" val="144124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8" grpId="0" animBg="1"/>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p:cNvSpPr/>
          <p:nvPr/>
        </p:nvSpPr>
        <p:spPr>
          <a:xfrm>
            <a:off x="1688472" y="5132281"/>
            <a:ext cx="9358756" cy="724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r>
              <a:rPr lang="es-EC" u="sng" dirty="0"/>
              <a:t>Para proceder con el registro de un vocal, el mismo debe constar previamente registrado </a:t>
            </a:r>
            <a:r>
              <a:rPr lang="es-EC" u="sng" dirty="0" smtClean="0"/>
              <a:t>        como </a:t>
            </a:r>
            <a:r>
              <a:rPr lang="es-EC" u="sng" dirty="0"/>
              <a:t>socio / asociado de la </a:t>
            </a:r>
            <a:r>
              <a:rPr lang="es-EC" u="sng" dirty="0" smtClean="0"/>
              <a:t>organización</a:t>
            </a:r>
            <a:endParaRPr lang="es-EC" dirty="0"/>
          </a:p>
        </p:txBody>
      </p:sp>
      <p:sp>
        <p:nvSpPr>
          <p:cNvPr id="29" name="Rectángulo redondeado 28"/>
          <p:cNvSpPr/>
          <p:nvPr/>
        </p:nvSpPr>
        <p:spPr>
          <a:xfrm>
            <a:off x="1958584" y="3714139"/>
            <a:ext cx="9088644" cy="7248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r"/>
            <a:r>
              <a:rPr lang="es-EC" u="sng" dirty="0"/>
              <a:t>Únicamente se procederá con registros de directivas parciales dentro del período de </a:t>
            </a:r>
            <a:r>
              <a:rPr lang="es-EC" u="sng" dirty="0" smtClean="0"/>
              <a:t>        vigencia </a:t>
            </a:r>
            <a:r>
              <a:rPr lang="es-EC" u="sng" dirty="0"/>
              <a:t>de la directiva total (…)</a:t>
            </a:r>
            <a:endParaRPr lang="es-EC" dirty="0"/>
          </a:p>
        </p:txBody>
      </p:sp>
      <p:sp>
        <p:nvSpPr>
          <p:cNvPr id="8" name="Rectángulo redondeado 7"/>
          <p:cNvSpPr/>
          <p:nvPr/>
        </p:nvSpPr>
        <p:spPr>
          <a:xfrm>
            <a:off x="1692204" y="2451544"/>
            <a:ext cx="9355024" cy="7248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r"/>
            <a:r>
              <a:rPr lang="es-EC" u="sng" dirty="0"/>
              <a:t>En caso de renuncia de un vocal principal, se deberá proceder con la principalización del </a:t>
            </a:r>
            <a:r>
              <a:rPr lang="es-EC" u="sng" dirty="0" smtClean="0"/>
              <a:t>  respectivo </a:t>
            </a:r>
            <a:r>
              <a:rPr lang="es-EC" u="sng" dirty="0"/>
              <a:t>suplente </a:t>
            </a:r>
            <a:r>
              <a:rPr lang="es-EC" u="sng" dirty="0" smtClean="0"/>
              <a:t>(….)</a:t>
            </a:r>
            <a:endParaRPr lang="es-EC" b="1" i="1" dirty="0"/>
          </a:p>
        </p:txBody>
      </p:sp>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16" name="CuadroTexto 15"/>
          <p:cNvSpPr txBox="1"/>
          <p:nvPr/>
        </p:nvSpPr>
        <p:spPr>
          <a:xfrm>
            <a:off x="228092" y="1136456"/>
            <a:ext cx="7792871" cy="369332"/>
          </a:xfrm>
          <a:prstGeom prst="rect">
            <a:avLst/>
          </a:prstGeom>
          <a:noFill/>
        </p:spPr>
        <p:txBody>
          <a:bodyPr wrap="square" rtlCol="0">
            <a:spAutoFit/>
          </a:bodyPr>
          <a:lstStyle/>
          <a:p>
            <a:r>
              <a:rPr lang="es-MX" b="1" dirty="0" smtClean="0"/>
              <a:t>DISPOSICIONES ESPECÍFICAS:</a:t>
            </a:r>
            <a:endParaRPr lang="es-EC" b="1" dirty="0"/>
          </a:p>
        </p:txBody>
      </p:sp>
      <p:grpSp>
        <p:nvGrpSpPr>
          <p:cNvPr id="5" name="Grupo 4"/>
          <p:cNvGrpSpPr/>
          <p:nvPr/>
        </p:nvGrpSpPr>
        <p:grpSpPr>
          <a:xfrm>
            <a:off x="-1163221" y="1759895"/>
            <a:ext cx="3058161" cy="4606615"/>
            <a:chOff x="91439" y="1759895"/>
            <a:chExt cx="3058161" cy="4606615"/>
          </a:xfrm>
        </p:grpSpPr>
        <p:sp>
          <p:nvSpPr>
            <p:cNvPr id="6" name="Elipse 5"/>
            <p:cNvSpPr/>
            <p:nvPr/>
          </p:nvSpPr>
          <p:spPr>
            <a:xfrm>
              <a:off x="228092" y="1875120"/>
              <a:ext cx="2921508" cy="4387135"/>
            </a:xfrm>
            <a:prstGeom prst="ellipse">
              <a:avLst/>
            </a:pr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91439" y="1759895"/>
              <a:ext cx="2257267" cy="460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7" name="Grupo 6"/>
          <p:cNvGrpSpPr/>
          <p:nvPr/>
        </p:nvGrpSpPr>
        <p:grpSpPr>
          <a:xfrm>
            <a:off x="1230699" y="2422719"/>
            <a:ext cx="771089" cy="800330"/>
            <a:chOff x="1230699" y="2422719"/>
            <a:chExt cx="771089" cy="800330"/>
          </a:xfrm>
        </p:grpSpPr>
        <p:sp>
          <p:nvSpPr>
            <p:cNvPr id="3" name="Elipse 2"/>
            <p:cNvSpPr/>
            <p:nvPr/>
          </p:nvSpPr>
          <p:spPr>
            <a:xfrm>
              <a:off x="1230699" y="2422719"/>
              <a:ext cx="771089"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 name="Imagen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7" y="2561398"/>
              <a:ext cx="522971" cy="522971"/>
            </a:xfrm>
            <a:prstGeom prst="rect">
              <a:avLst/>
            </a:prstGeom>
          </p:spPr>
        </p:pic>
      </p:grpSp>
      <p:grpSp>
        <p:nvGrpSpPr>
          <p:cNvPr id="10" name="Grupo 9"/>
          <p:cNvGrpSpPr/>
          <p:nvPr/>
        </p:nvGrpSpPr>
        <p:grpSpPr>
          <a:xfrm>
            <a:off x="1511673" y="3677127"/>
            <a:ext cx="781050" cy="800330"/>
            <a:chOff x="1511673" y="3677127"/>
            <a:chExt cx="781050" cy="800330"/>
          </a:xfrm>
        </p:grpSpPr>
        <p:sp>
          <p:nvSpPr>
            <p:cNvPr id="21" name="Elipse 20"/>
            <p:cNvSpPr/>
            <p:nvPr/>
          </p:nvSpPr>
          <p:spPr>
            <a:xfrm>
              <a:off x="1511673" y="3677127"/>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3" name="Imagen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986" y="3810675"/>
              <a:ext cx="543907" cy="543907"/>
            </a:xfrm>
            <a:prstGeom prst="rect">
              <a:avLst/>
            </a:prstGeom>
          </p:spPr>
        </p:pic>
      </p:grpSp>
      <p:grpSp>
        <p:nvGrpSpPr>
          <p:cNvPr id="9" name="Grupo 8"/>
          <p:cNvGrpSpPr/>
          <p:nvPr/>
        </p:nvGrpSpPr>
        <p:grpSpPr>
          <a:xfrm>
            <a:off x="1230699" y="5080999"/>
            <a:ext cx="781050" cy="800330"/>
            <a:chOff x="1230699" y="5080999"/>
            <a:chExt cx="781050" cy="800330"/>
          </a:xfrm>
        </p:grpSpPr>
        <p:sp>
          <p:nvSpPr>
            <p:cNvPr id="24" name="Elipse 23"/>
            <p:cNvSpPr/>
            <p:nvPr/>
          </p:nvSpPr>
          <p:spPr>
            <a:xfrm>
              <a:off x="1230699" y="5080999"/>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 name="Imagen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267" y="5212256"/>
              <a:ext cx="536673" cy="536673"/>
            </a:xfrm>
            <a:prstGeom prst="rect">
              <a:avLst/>
            </a:prstGeom>
          </p:spPr>
        </p:pic>
      </p:grpSp>
    </p:spTree>
    <p:extLst>
      <p:ext uri="{BB962C8B-B14F-4D97-AF65-F5344CB8AC3E}">
        <p14:creationId xmlns:p14="http://schemas.microsoft.com/office/powerpoint/2010/main" val="11168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8"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p:cNvSpPr/>
          <p:nvPr/>
        </p:nvSpPr>
        <p:spPr>
          <a:xfrm>
            <a:off x="1894940" y="4521641"/>
            <a:ext cx="9358756" cy="724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r"/>
            <a:r>
              <a:rPr lang="es-EC" sz="1600" dirty="0"/>
              <a:t>No se considerará como re-elección </a:t>
            </a:r>
            <a:r>
              <a:rPr lang="es-EC" sz="1600" dirty="0" smtClean="0"/>
              <a:t>la principalización de un vocal suplente.</a:t>
            </a:r>
            <a:endParaRPr lang="es-EC" sz="1600" dirty="0"/>
          </a:p>
        </p:txBody>
      </p:sp>
      <p:sp>
        <p:nvSpPr>
          <p:cNvPr id="29" name="Rectángulo redondeado 28"/>
          <p:cNvSpPr/>
          <p:nvPr/>
        </p:nvSpPr>
        <p:spPr>
          <a:xfrm>
            <a:off x="1800198" y="2715475"/>
            <a:ext cx="9453498" cy="7248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r"/>
            <a:r>
              <a:rPr lang="es-EC" sz="1600" dirty="0"/>
              <a:t>Se considerará re-elección cuando una misma persona sea elegida continuamente para ocupar </a:t>
            </a:r>
            <a:r>
              <a:rPr lang="es-EC" sz="1600" dirty="0" smtClean="0"/>
              <a:t>un                 cargo </a:t>
            </a:r>
            <a:r>
              <a:rPr lang="es-EC" sz="1600" dirty="0"/>
              <a:t>de vocal principal o suplente, independientemente del Consejo o </a:t>
            </a:r>
            <a:r>
              <a:rPr lang="es-EC" sz="1600" dirty="0" smtClean="0"/>
              <a:t>Junta.</a:t>
            </a:r>
            <a:endParaRPr lang="es-EC" sz="1600" dirty="0"/>
          </a:p>
        </p:txBody>
      </p:sp>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16" name="CuadroTexto 15"/>
          <p:cNvSpPr txBox="1"/>
          <p:nvPr/>
        </p:nvSpPr>
        <p:spPr>
          <a:xfrm>
            <a:off x="228092" y="1136456"/>
            <a:ext cx="7792871" cy="369332"/>
          </a:xfrm>
          <a:prstGeom prst="rect">
            <a:avLst/>
          </a:prstGeom>
          <a:noFill/>
        </p:spPr>
        <p:txBody>
          <a:bodyPr wrap="square" rtlCol="0">
            <a:spAutoFit/>
          </a:bodyPr>
          <a:lstStyle/>
          <a:p>
            <a:r>
              <a:rPr lang="es-MX" b="1" dirty="0" smtClean="0"/>
              <a:t>DISPOSICIONES ESPECÍFICAS:</a:t>
            </a:r>
            <a:endParaRPr lang="es-EC" b="1" dirty="0"/>
          </a:p>
        </p:txBody>
      </p:sp>
      <p:grpSp>
        <p:nvGrpSpPr>
          <p:cNvPr id="5" name="Grupo 4"/>
          <p:cNvGrpSpPr/>
          <p:nvPr/>
        </p:nvGrpSpPr>
        <p:grpSpPr>
          <a:xfrm>
            <a:off x="-1163221" y="1759895"/>
            <a:ext cx="3058161" cy="4606615"/>
            <a:chOff x="91439" y="1759895"/>
            <a:chExt cx="3058161" cy="4606615"/>
          </a:xfrm>
        </p:grpSpPr>
        <p:sp>
          <p:nvSpPr>
            <p:cNvPr id="6" name="Elipse 5"/>
            <p:cNvSpPr/>
            <p:nvPr/>
          </p:nvSpPr>
          <p:spPr>
            <a:xfrm>
              <a:off x="228092" y="1875120"/>
              <a:ext cx="2921508" cy="4387135"/>
            </a:xfrm>
            <a:prstGeom prst="ellipse">
              <a:avLst/>
            </a:pr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91439" y="1759895"/>
              <a:ext cx="2257267" cy="4606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10"/>
          <p:cNvGrpSpPr/>
          <p:nvPr/>
        </p:nvGrpSpPr>
        <p:grpSpPr>
          <a:xfrm>
            <a:off x="1353287" y="2678463"/>
            <a:ext cx="781050" cy="800330"/>
            <a:chOff x="1511673" y="3677127"/>
            <a:chExt cx="781050" cy="800330"/>
          </a:xfrm>
        </p:grpSpPr>
        <p:sp>
          <p:nvSpPr>
            <p:cNvPr id="21" name="Elipse 20"/>
            <p:cNvSpPr/>
            <p:nvPr/>
          </p:nvSpPr>
          <p:spPr>
            <a:xfrm>
              <a:off x="1511673" y="3677127"/>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382" y="3869685"/>
              <a:ext cx="543489" cy="424911"/>
            </a:xfrm>
            <a:prstGeom prst="rect">
              <a:avLst/>
            </a:prstGeom>
          </p:spPr>
        </p:pic>
      </p:grpSp>
      <p:grpSp>
        <p:nvGrpSpPr>
          <p:cNvPr id="12" name="Grupo 11"/>
          <p:cNvGrpSpPr/>
          <p:nvPr/>
        </p:nvGrpSpPr>
        <p:grpSpPr>
          <a:xfrm>
            <a:off x="1437167" y="4470359"/>
            <a:ext cx="781050" cy="800330"/>
            <a:chOff x="1230699" y="5080999"/>
            <a:chExt cx="781050" cy="800330"/>
          </a:xfrm>
        </p:grpSpPr>
        <p:grpSp>
          <p:nvGrpSpPr>
            <p:cNvPr id="9" name="Grupo 8"/>
            <p:cNvGrpSpPr/>
            <p:nvPr/>
          </p:nvGrpSpPr>
          <p:grpSpPr>
            <a:xfrm>
              <a:off x="1230699" y="5080999"/>
              <a:ext cx="781050" cy="800330"/>
              <a:chOff x="1230699" y="5080999"/>
              <a:chExt cx="781050" cy="800330"/>
            </a:xfrm>
          </p:grpSpPr>
          <p:sp>
            <p:nvSpPr>
              <p:cNvPr id="24" name="Elipse 23"/>
              <p:cNvSpPr/>
              <p:nvPr/>
            </p:nvSpPr>
            <p:spPr>
              <a:xfrm>
                <a:off x="1230699" y="5080999"/>
                <a:ext cx="781050" cy="800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4" name="Imagen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267" y="5212256"/>
                <a:ext cx="536673" cy="536673"/>
              </a:xfrm>
              <a:prstGeom prst="rect">
                <a:avLst/>
              </a:prstGeom>
            </p:spPr>
          </p:pic>
        </p:grpSp>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287" y="5280236"/>
              <a:ext cx="541653" cy="430243"/>
            </a:xfrm>
            <a:prstGeom prst="rect">
              <a:avLst/>
            </a:prstGeom>
          </p:spPr>
        </p:pic>
      </p:grpSp>
    </p:spTree>
    <p:extLst>
      <p:ext uri="{BB962C8B-B14F-4D97-AF65-F5344CB8AC3E}">
        <p14:creationId xmlns:p14="http://schemas.microsoft.com/office/powerpoint/2010/main" val="10577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2" name="Rectángulo 1"/>
          <p:cNvSpPr/>
          <p:nvPr/>
        </p:nvSpPr>
        <p:spPr>
          <a:xfrm>
            <a:off x="815109" y="774989"/>
            <a:ext cx="10528523" cy="769441"/>
          </a:xfrm>
          <a:prstGeom prst="rect">
            <a:avLst/>
          </a:prstGeom>
          <a:noFill/>
        </p:spPr>
        <p:txBody>
          <a:bodyPr wrap="none" lIns="91440" tIns="45720" rIns="91440" bIns="45720">
            <a:spAutoFit/>
          </a:bodyPr>
          <a:lstStyle/>
          <a:p>
            <a:r>
              <a:rPr lang="es-MX" sz="4400" b="1" dirty="0" smtClean="0">
                <a:ln w="9525">
                  <a:solidFill>
                    <a:schemeClr val="bg1"/>
                  </a:solidFill>
                  <a:prstDash val="solid"/>
                </a:ln>
                <a:effectLst>
                  <a:outerShdw blurRad="12700" dist="38100" dir="2700000" algn="tl" rotWithShape="0">
                    <a:schemeClr val="bg1">
                      <a:lumMod val="50000"/>
                    </a:schemeClr>
                  </a:outerShdw>
                </a:effectLst>
              </a:rPr>
              <a:t>Se debe considerar la siguiente información:</a:t>
            </a:r>
            <a:endParaRPr lang="es-MX" sz="4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3"/>
          <a:stretch>
            <a:fillRect/>
          </a:stretch>
        </p:blipFill>
        <p:spPr>
          <a:xfrm>
            <a:off x="421950" y="1634551"/>
            <a:ext cx="270167" cy="281423"/>
          </a:xfrm>
          <a:prstGeom prst="rect">
            <a:avLst/>
          </a:prstGeom>
        </p:spPr>
      </p:pic>
      <p:sp>
        <p:nvSpPr>
          <p:cNvPr id="5" name="CuadroTexto 4"/>
          <p:cNvSpPr txBox="1"/>
          <p:nvPr/>
        </p:nvSpPr>
        <p:spPr>
          <a:xfrm>
            <a:off x="865241" y="1603704"/>
            <a:ext cx="6115777" cy="369332"/>
          </a:xfrm>
          <a:prstGeom prst="rect">
            <a:avLst/>
          </a:prstGeom>
          <a:noFill/>
        </p:spPr>
        <p:txBody>
          <a:bodyPr wrap="none" rtlCol="0">
            <a:spAutoFit/>
          </a:bodyPr>
          <a:lstStyle/>
          <a:p>
            <a:pPr lvl="0" algn="just" defTabSz="457200">
              <a:defRPr/>
            </a:pPr>
            <a:r>
              <a:rPr lang="es-EC" kern="0" dirty="0">
                <a:ea typeface="Calibri" panose="020F0502020204030204" pitchFamily="34" charset="0"/>
                <a:cs typeface="Arial" panose="020B0604020202020204" pitchFamily="34" charset="0"/>
              </a:rPr>
              <a:t>El periodo de duración de directivos que consta en el estatuto. </a:t>
            </a:r>
            <a:endParaRPr lang="es-EC" kern="0" dirty="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a:blip r:embed="rId3"/>
          <a:stretch>
            <a:fillRect/>
          </a:stretch>
        </p:blipFill>
        <p:spPr>
          <a:xfrm>
            <a:off x="421950" y="1946821"/>
            <a:ext cx="270167" cy="281423"/>
          </a:xfrm>
          <a:prstGeom prst="rect">
            <a:avLst/>
          </a:prstGeom>
        </p:spPr>
      </p:pic>
      <p:sp>
        <p:nvSpPr>
          <p:cNvPr id="14" name="CuadroTexto 13"/>
          <p:cNvSpPr txBox="1"/>
          <p:nvPr/>
        </p:nvSpPr>
        <p:spPr>
          <a:xfrm>
            <a:off x="865241" y="1960290"/>
            <a:ext cx="11223978" cy="646331"/>
          </a:xfrm>
          <a:prstGeom prst="rect">
            <a:avLst/>
          </a:prstGeom>
          <a:noFill/>
        </p:spPr>
        <p:txBody>
          <a:bodyPr wrap="square" rtlCol="0">
            <a:spAutoFit/>
          </a:bodyPr>
          <a:lstStyle/>
          <a:p>
            <a:pPr algn="just" defTabSz="457200">
              <a:defRPr/>
            </a:pPr>
            <a:r>
              <a:rPr lang="es-EC" kern="0" dirty="0">
                <a:ea typeface="Calibri" panose="020F0502020204030204" pitchFamily="34" charset="0"/>
                <a:cs typeface="Arial" panose="020B0604020202020204" pitchFamily="34" charset="0"/>
              </a:rPr>
              <a:t>Para registros de directiva parcial y renuncia de un vocal principal, se debe verificar que exista la principalización del suplente o renuncia del mismo</a:t>
            </a:r>
            <a:r>
              <a:rPr lang="es-EC" kern="0" dirty="0" smtClean="0">
                <a:ea typeface="Calibri" panose="020F0502020204030204" pitchFamily="34" charset="0"/>
                <a:cs typeface="Arial" panose="020B0604020202020204" pitchFamily="34" charset="0"/>
              </a:rPr>
              <a:t>.</a:t>
            </a:r>
            <a:endParaRPr lang="es-EC" kern="0" dirty="0">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3"/>
          <a:stretch>
            <a:fillRect/>
          </a:stretch>
        </p:blipFill>
        <p:spPr>
          <a:xfrm>
            <a:off x="421950" y="2523869"/>
            <a:ext cx="270167" cy="281423"/>
          </a:xfrm>
          <a:prstGeom prst="rect">
            <a:avLst/>
          </a:prstGeom>
        </p:spPr>
      </p:pic>
      <p:sp>
        <p:nvSpPr>
          <p:cNvPr id="17" name="CuadroTexto 16"/>
          <p:cNvSpPr txBox="1"/>
          <p:nvPr/>
        </p:nvSpPr>
        <p:spPr>
          <a:xfrm>
            <a:off x="865241" y="2537338"/>
            <a:ext cx="11223978" cy="646331"/>
          </a:xfrm>
          <a:prstGeom prst="rect">
            <a:avLst/>
          </a:prstGeom>
          <a:noFill/>
        </p:spPr>
        <p:txBody>
          <a:bodyPr wrap="square" rtlCol="0">
            <a:spAutoFit/>
          </a:bodyPr>
          <a:lstStyle/>
          <a:p>
            <a:pPr lvl="0" algn="just" defTabSz="457200">
              <a:defRPr/>
            </a:pPr>
            <a:r>
              <a:rPr lang="es-EC" kern="0" dirty="0">
                <a:ea typeface="Calibri" panose="020F0502020204030204" pitchFamily="34" charset="0"/>
                <a:cs typeface="Arial" panose="020B0604020202020204" pitchFamily="34" charset="0"/>
              </a:rPr>
              <a:t>Verificar el período de duración de la directiva </a:t>
            </a:r>
            <a:r>
              <a:rPr lang="es-EC" kern="0" dirty="0"/>
              <a:t>registrada para determinar la factibilidad de un registro parcial o total conforme las disposiciones específicas del proceso.</a:t>
            </a:r>
            <a:endParaRPr lang="es-EC" kern="0" dirty="0">
              <a:ea typeface="Calibri" panose="020F0502020204030204" pitchFamily="34" charset="0"/>
              <a:cs typeface="Arial" panose="020B0604020202020204" pitchFamily="34" charset="0"/>
            </a:endParaRPr>
          </a:p>
        </p:txBody>
      </p:sp>
      <p:pic>
        <p:nvPicPr>
          <p:cNvPr id="18" name="Imagen 17"/>
          <p:cNvPicPr>
            <a:picLocks noChangeAspect="1"/>
          </p:cNvPicPr>
          <p:nvPr/>
        </p:nvPicPr>
        <p:blipFill>
          <a:blip r:embed="rId3"/>
          <a:stretch>
            <a:fillRect/>
          </a:stretch>
        </p:blipFill>
        <p:spPr>
          <a:xfrm>
            <a:off x="371818" y="3100917"/>
            <a:ext cx="270167" cy="281423"/>
          </a:xfrm>
          <a:prstGeom prst="rect">
            <a:avLst/>
          </a:prstGeom>
        </p:spPr>
      </p:pic>
      <p:sp>
        <p:nvSpPr>
          <p:cNvPr id="19" name="CuadroTexto 18"/>
          <p:cNvSpPr txBox="1"/>
          <p:nvPr/>
        </p:nvSpPr>
        <p:spPr>
          <a:xfrm>
            <a:off x="865241" y="3114386"/>
            <a:ext cx="11223978" cy="369332"/>
          </a:xfrm>
          <a:prstGeom prst="rect">
            <a:avLst/>
          </a:prstGeom>
          <a:noFill/>
        </p:spPr>
        <p:txBody>
          <a:bodyPr wrap="square" rtlCol="0">
            <a:spAutoFit/>
          </a:bodyPr>
          <a:lstStyle/>
          <a:p>
            <a:pPr lvl="0" algn="just" defTabSz="457200">
              <a:defRPr/>
            </a:pPr>
            <a:r>
              <a:rPr lang="es-EC" kern="0" dirty="0">
                <a:ea typeface="Calibri" panose="020F0502020204030204" pitchFamily="34" charset="0"/>
                <a:cs typeface="Times New Roman" panose="02020603050405020304" pitchFamily="18" charset="0"/>
              </a:rPr>
              <a:t>Los vocales electos no deberán tener más de una re-elección consecutiva.</a:t>
            </a:r>
          </a:p>
        </p:txBody>
      </p:sp>
      <p:pic>
        <p:nvPicPr>
          <p:cNvPr id="20" name="Imagen 19"/>
          <p:cNvPicPr>
            <a:picLocks noChangeAspect="1"/>
          </p:cNvPicPr>
          <p:nvPr/>
        </p:nvPicPr>
        <p:blipFill>
          <a:blip r:embed="rId3"/>
          <a:stretch>
            <a:fillRect/>
          </a:stretch>
        </p:blipFill>
        <p:spPr>
          <a:xfrm>
            <a:off x="371818" y="3399718"/>
            <a:ext cx="270167" cy="281423"/>
          </a:xfrm>
          <a:prstGeom prst="rect">
            <a:avLst/>
          </a:prstGeom>
        </p:spPr>
      </p:pic>
      <p:sp>
        <p:nvSpPr>
          <p:cNvPr id="21" name="CuadroTexto 20"/>
          <p:cNvSpPr txBox="1"/>
          <p:nvPr/>
        </p:nvSpPr>
        <p:spPr>
          <a:xfrm>
            <a:off x="865241" y="3413187"/>
            <a:ext cx="11223978" cy="923330"/>
          </a:xfrm>
          <a:prstGeom prst="rect">
            <a:avLst/>
          </a:prstGeom>
          <a:noFill/>
        </p:spPr>
        <p:txBody>
          <a:bodyPr wrap="square" rtlCol="0">
            <a:spAutoFit/>
          </a:bodyPr>
          <a:lstStyle/>
          <a:p>
            <a:pPr lvl="0" algn="just" defTabSz="457200">
              <a:defRPr/>
            </a:pPr>
            <a:r>
              <a:rPr lang="es-MX" kern="0" dirty="0">
                <a:ea typeface="Calibri" panose="020F0502020204030204" pitchFamily="34" charset="0"/>
                <a:cs typeface="Times New Roman" panose="02020603050405020304" pitchFamily="18" charset="0"/>
              </a:rPr>
              <a:t>En los casos que se identifique que existen cargos directivos vacíos dentro del formulario de registro de directiva completa, se deberá verificar si el número de socios registrados en el sistema permite cubrir el total de cargos directivos</a:t>
            </a:r>
            <a:r>
              <a:rPr lang="es-MX" kern="0" dirty="0" smtClean="0">
                <a:ea typeface="Calibri" panose="020F0502020204030204" pitchFamily="34" charset="0"/>
                <a:cs typeface="Times New Roman" panose="02020603050405020304" pitchFamily="18" charset="0"/>
              </a:rPr>
              <a:t>.</a:t>
            </a:r>
            <a:endParaRPr lang="es-EC" kern="0" dirty="0">
              <a:ea typeface="Calibri" panose="020F0502020204030204" pitchFamily="34" charset="0"/>
              <a:cs typeface="Times New Roman" panose="02020603050405020304" pitchFamily="18" charset="0"/>
            </a:endParaRPr>
          </a:p>
        </p:txBody>
      </p:sp>
      <p:pic>
        <p:nvPicPr>
          <p:cNvPr id="22" name="Imagen 21"/>
          <p:cNvPicPr>
            <a:picLocks noChangeAspect="1"/>
          </p:cNvPicPr>
          <p:nvPr/>
        </p:nvPicPr>
        <p:blipFill>
          <a:blip r:embed="rId3"/>
          <a:stretch>
            <a:fillRect/>
          </a:stretch>
        </p:blipFill>
        <p:spPr>
          <a:xfrm>
            <a:off x="336568" y="4255013"/>
            <a:ext cx="270167" cy="281423"/>
          </a:xfrm>
          <a:prstGeom prst="rect">
            <a:avLst/>
          </a:prstGeom>
        </p:spPr>
      </p:pic>
      <p:sp>
        <p:nvSpPr>
          <p:cNvPr id="23" name="CuadroTexto 22"/>
          <p:cNvSpPr txBox="1"/>
          <p:nvPr/>
        </p:nvSpPr>
        <p:spPr>
          <a:xfrm>
            <a:off x="865241" y="4255013"/>
            <a:ext cx="11223978" cy="646331"/>
          </a:xfrm>
          <a:prstGeom prst="rect">
            <a:avLst/>
          </a:prstGeom>
          <a:noFill/>
        </p:spPr>
        <p:txBody>
          <a:bodyPr wrap="square" rtlCol="0">
            <a:spAutoFit/>
          </a:bodyPr>
          <a:lstStyle/>
          <a:p>
            <a:pPr lvl="0" algn="just" defTabSz="457200">
              <a:defRPr/>
            </a:pPr>
            <a:r>
              <a:rPr lang="es-MX" kern="0" dirty="0">
                <a:ea typeface="Calibri" panose="020F0502020204030204" pitchFamily="34" charset="0"/>
                <a:cs typeface="Times New Roman" panose="02020603050405020304" pitchFamily="18" charset="0"/>
              </a:rPr>
              <a:t>Cuando el número de socios de una organización no permita cumplir con el principio de alternabilidad, se deberá considerar lo siguiente</a:t>
            </a:r>
            <a:r>
              <a:rPr lang="es-MX" kern="0" dirty="0" smtClean="0">
                <a:ea typeface="Calibri" panose="020F0502020204030204" pitchFamily="34" charset="0"/>
                <a:cs typeface="Times New Roman" panose="02020603050405020304" pitchFamily="18" charset="0"/>
              </a:rPr>
              <a:t>:</a:t>
            </a:r>
            <a:endParaRPr lang="es-EC" kern="0" dirty="0">
              <a:ea typeface="Calibri" panose="020F0502020204030204" pitchFamily="34" charset="0"/>
              <a:cs typeface="Times New Roman" panose="02020603050405020304" pitchFamily="18" charset="0"/>
            </a:endParaRPr>
          </a:p>
        </p:txBody>
      </p:sp>
      <p:pic>
        <p:nvPicPr>
          <p:cNvPr id="24" name="Imagen 23"/>
          <p:cNvPicPr>
            <a:picLocks noChangeAspect="1"/>
          </p:cNvPicPr>
          <p:nvPr/>
        </p:nvPicPr>
        <p:blipFill>
          <a:blip r:embed="rId4"/>
          <a:stretch>
            <a:fillRect/>
          </a:stretch>
        </p:blipFill>
        <p:spPr>
          <a:xfrm>
            <a:off x="865242" y="5029200"/>
            <a:ext cx="321096" cy="399201"/>
          </a:xfrm>
          <a:prstGeom prst="rect">
            <a:avLst/>
          </a:prstGeom>
        </p:spPr>
      </p:pic>
      <p:sp>
        <p:nvSpPr>
          <p:cNvPr id="25" name="CuadroTexto 24"/>
          <p:cNvSpPr txBox="1"/>
          <p:nvPr/>
        </p:nvSpPr>
        <p:spPr>
          <a:xfrm>
            <a:off x="1369029" y="4905634"/>
            <a:ext cx="10720190" cy="1477328"/>
          </a:xfrm>
          <a:prstGeom prst="rect">
            <a:avLst/>
          </a:prstGeom>
          <a:noFill/>
        </p:spPr>
        <p:txBody>
          <a:bodyPr wrap="square" rtlCol="0">
            <a:spAutoFit/>
          </a:bodyPr>
          <a:lstStyle/>
          <a:p>
            <a:pPr algn="just" defTabSz="457200">
              <a:defRPr/>
            </a:pPr>
            <a:r>
              <a:rPr lang="es-ES" kern="0" dirty="0">
                <a:ea typeface="Calibri" panose="020F0502020204030204" pitchFamily="34" charset="0"/>
                <a:cs typeface="Calibri" panose="020F0502020204030204" pitchFamily="34" charset="0"/>
              </a:rPr>
              <a:t>Que aquellos socios que ocuparon los cargos de vocales principales o suplentes del Consejo de Administración o Junta Directiva en el registro de directiva precedente, puedan ser considerados para ocupar los cargos de vocales principales o suplentes del Consejo o Junta de Vigilancia; y,</a:t>
            </a:r>
            <a:r>
              <a:rPr lang="es-EC" kern="0" dirty="0">
                <a:ea typeface="Calibri" panose="020F0502020204030204" pitchFamily="34" charset="0"/>
                <a:cs typeface="Calibri" panose="020F0502020204030204" pitchFamily="34" charset="0"/>
              </a:rPr>
              <a:t>  </a:t>
            </a:r>
            <a:r>
              <a:rPr lang="es-ES" kern="0" dirty="0">
                <a:ea typeface="Calibri" panose="020F0502020204030204" pitchFamily="34" charset="0"/>
                <a:cs typeface="Calibri" panose="020F0502020204030204" pitchFamily="34" charset="0"/>
              </a:rPr>
              <a:t>que los socios que fueron registrados como vocales principales o suplentes del Consejo o Junta de Vigilancia, puedan ser considerados para ocupar los cargos </a:t>
            </a:r>
            <a:r>
              <a:rPr lang="es-ES" kern="0" dirty="0" smtClean="0">
                <a:ea typeface="Calibri" panose="020F0502020204030204" pitchFamily="34" charset="0"/>
                <a:cs typeface="Calibri" panose="020F0502020204030204" pitchFamily="34" charset="0"/>
              </a:rPr>
              <a:t>de vocales </a:t>
            </a:r>
            <a:r>
              <a:rPr lang="es-ES" kern="0" dirty="0">
                <a:ea typeface="Calibri" panose="020F0502020204030204" pitchFamily="34" charset="0"/>
                <a:cs typeface="Calibri" panose="020F0502020204030204" pitchFamily="34" charset="0"/>
              </a:rPr>
              <a:t>principales o suplentes del Consejo de Administración o Junta </a:t>
            </a:r>
            <a:r>
              <a:rPr lang="es-ES" kern="0" dirty="0" smtClean="0">
                <a:ea typeface="Calibri" panose="020F0502020204030204" pitchFamily="34" charset="0"/>
                <a:cs typeface="Calibri" panose="020F0502020204030204" pitchFamily="34" charset="0"/>
              </a:rPr>
              <a:t>Directiva</a:t>
            </a:r>
            <a:r>
              <a:rPr lang="es-EC" i="1" kern="0" dirty="0" smtClean="0"/>
              <a:t>.</a:t>
            </a:r>
            <a:endParaRPr lang="es-EC" kern="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p:bldP spid="17" grpId="0"/>
      <p:bldP spid="19" grpId="0"/>
      <p:bldP spid="21" grpId="0"/>
      <p:bldP spid="23"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5A9BC5E6-D1B7-F937-65FA-8100598AAA24}"/>
            </a:ext>
          </a:extLst>
        </p:cNvPr>
        <p:cNvGrpSpPr/>
        <p:nvPr/>
      </p:nvGrpSpPr>
      <p:grpSpPr>
        <a:xfrm>
          <a:off x="0" y="0"/>
          <a:ext cx="0" cy="0"/>
          <a:chOff x="0" y="0"/>
          <a:chExt cx="0" cy="0"/>
        </a:xfrm>
      </p:grpSpPr>
    </p:spTree>
    <p:extLst>
      <p:ext uri="{BB962C8B-B14F-4D97-AF65-F5344CB8AC3E}">
        <p14:creationId xmlns:p14="http://schemas.microsoft.com/office/powerpoint/2010/main" val="3581428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14" name="CuadroTexto 13"/>
          <p:cNvSpPr txBox="1"/>
          <p:nvPr/>
        </p:nvSpPr>
        <p:spPr>
          <a:xfrm>
            <a:off x="1496292" y="1699496"/>
            <a:ext cx="9116290" cy="4401205"/>
          </a:xfrm>
          <a:prstGeom prst="rect">
            <a:avLst/>
          </a:prstGeom>
          <a:noFill/>
        </p:spPr>
        <p:txBody>
          <a:bodyPr wrap="square" rtlCol="0">
            <a:spAutoFit/>
          </a:bodyPr>
          <a:lstStyle/>
          <a:p>
            <a:pPr algn="just"/>
            <a:r>
              <a:rPr lang="es-MX" sz="2800" dirty="0"/>
              <a:t>Para registrar las directivas de una Organización de la Economía Popular y Solidaria (OEPS) ante la Superintendencia de Economía Popular y Solidaria (SEPS), el representante legal debe acceder al sistema de la SEPS con su </a:t>
            </a:r>
            <a:r>
              <a:rPr lang="es-MX" sz="2800" dirty="0" smtClean="0"/>
              <a:t>usuario y contraseña otorgados, </a:t>
            </a:r>
            <a:r>
              <a:rPr lang="es-MX" sz="2800" dirty="0"/>
              <a:t>ingresar la información de los directivos y vocales, </a:t>
            </a:r>
            <a:r>
              <a:rPr lang="es-MX" sz="2800" dirty="0" smtClean="0"/>
              <a:t>cargar la documentación de respaldo y </a:t>
            </a:r>
            <a:r>
              <a:rPr lang="es-MX" sz="2800" dirty="0"/>
              <a:t>luego </a:t>
            </a:r>
            <a:r>
              <a:rPr lang="es-MX" sz="2800" dirty="0" smtClean="0"/>
              <a:t>enviar la solicitud de registro o actualización de directivas, misma que posteriormente será revisada por un analista de la SEPS y de ser aprobada se remitirá el comprobante de directivas respectivo.</a:t>
            </a:r>
            <a:endParaRPr lang="es-EC" dirty="0"/>
          </a:p>
        </p:txBody>
      </p:sp>
    </p:spTree>
    <p:extLst>
      <p:ext uri="{BB962C8B-B14F-4D97-AF65-F5344CB8AC3E}">
        <p14:creationId xmlns:p14="http://schemas.microsoft.com/office/powerpoint/2010/main" val="194885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9">
            <a:extLst>
              <a:ext uri="{FF2B5EF4-FFF2-40B4-BE49-F238E27FC236}">
                <a16:creationId xmlns="" xmlns:a16="http://schemas.microsoft.com/office/drawing/2014/main" id="{707E1892-5A0F-C84D-8C4D-57D84D45C427}"/>
              </a:ext>
            </a:extLst>
          </p:cNvPr>
          <p:cNvSpPr txBox="1"/>
          <p:nvPr/>
        </p:nvSpPr>
        <p:spPr>
          <a:xfrm>
            <a:off x="2315409" y="359129"/>
            <a:ext cx="5389715" cy="523220"/>
          </a:xfrm>
          <a:prstGeom prst="rect">
            <a:avLst/>
          </a:prstGeom>
          <a:noFill/>
        </p:spPr>
        <p:txBody>
          <a:bodyPr wrap="square" rtlCol="0" anchor="ctr">
            <a:spAutoFit/>
          </a:bodyPr>
          <a:lstStyle/>
          <a:p>
            <a:r>
              <a:rPr lang="en-US" sz="2800" b="1" dirty="0">
                <a:solidFill>
                  <a:schemeClr val="accent1">
                    <a:lumMod val="75000"/>
                  </a:schemeClr>
                </a:solidFill>
              </a:rPr>
              <a:t>REGISTRO DE </a:t>
            </a:r>
            <a:r>
              <a:rPr lang="en-US" sz="2800" b="1" dirty="0" smtClean="0">
                <a:solidFill>
                  <a:schemeClr val="accent1">
                    <a:lumMod val="75000"/>
                  </a:schemeClr>
                </a:solidFill>
              </a:rPr>
              <a:t>DIRECTIVAS</a:t>
            </a:r>
            <a:r>
              <a:rPr lang="es-MX" sz="2800" b="1" dirty="0" smtClean="0">
                <a:solidFill>
                  <a:schemeClr val="accent1">
                    <a:lumMod val="75000"/>
                  </a:schemeClr>
                </a:solidFill>
                <a:effectLst>
                  <a:glow rad="228600">
                    <a:schemeClr val="bg1">
                      <a:alpha val="40000"/>
                    </a:schemeClr>
                  </a:glow>
                </a:effectLst>
              </a:rPr>
              <a:t> OEPS</a:t>
            </a:r>
            <a:endParaRPr lang="es-ES" sz="2800" b="1" dirty="0">
              <a:solidFill>
                <a:schemeClr val="accent1">
                  <a:lumMod val="75000"/>
                </a:schemeClr>
              </a:solidFill>
              <a:effectLst>
                <a:glow rad="228600">
                  <a:schemeClr val="bg1">
                    <a:alpha val="40000"/>
                  </a:schemeClr>
                </a:glow>
              </a:effectLst>
            </a:endParaRPr>
          </a:p>
        </p:txBody>
      </p:sp>
      <p:sp>
        <p:nvSpPr>
          <p:cNvPr id="2" name="Rectángulo 1"/>
          <p:cNvSpPr/>
          <p:nvPr/>
        </p:nvSpPr>
        <p:spPr>
          <a:xfrm>
            <a:off x="687519" y="1705145"/>
            <a:ext cx="10737235" cy="769441"/>
          </a:xfrm>
          <a:prstGeom prst="rect">
            <a:avLst/>
          </a:prstGeom>
          <a:noFill/>
        </p:spPr>
        <p:txBody>
          <a:bodyPr wrap="none" lIns="91440" tIns="45720" rIns="91440" bIns="45720">
            <a:spAutoFit/>
          </a:bodyPr>
          <a:lstStyle/>
          <a:p>
            <a:r>
              <a:rPr lang="es-MX" sz="4400" b="1" dirty="0">
                <a:ln w="9525">
                  <a:solidFill>
                    <a:schemeClr val="bg1"/>
                  </a:solidFill>
                  <a:prstDash val="solid"/>
                </a:ln>
                <a:effectLst>
                  <a:outerShdw blurRad="12700" dist="38100" dir="2700000" algn="tl" rotWithShape="0">
                    <a:schemeClr val="bg1">
                      <a:lumMod val="50000"/>
                    </a:schemeClr>
                  </a:outerShdw>
                </a:effectLst>
              </a:rPr>
              <a:t>¿Por qué registrar una directiva ante la SEPS?</a:t>
            </a:r>
          </a:p>
        </p:txBody>
      </p:sp>
      <p:pic>
        <p:nvPicPr>
          <p:cNvPr id="4" name="Imagen 3"/>
          <p:cNvPicPr>
            <a:picLocks noChangeAspect="1"/>
          </p:cNvPicPr>
          <p:nvPr/>
        </p:nvPicPr>
        <p:blipFill>
          <a:blip r:embed="rId3"/>
          <a:stretch>
            <a:fillRect/>
          </a:stretch>
        </p:blipFill>
        <p:spPr>
          <a:xfrm>
            <a:off x="2045242" y="3112655"/>
            <a:ext cx="270167" cy="281423"/>
          </a:xfrm>
          <a:prstGeom prst="rect">
            <a:avLst/>
          </a:prstGeom>
        </p:spPr>
      </p:pic>
      <p:pic>
        <p:nvPicPr>
          <p:cNvPr id="7" name="Imagen 6"/>
          <p:cNvPicPr>
            <a:picLocks noChangeAspect="1"/>
          </p:cNvPicPr>
          <p:nvPr/>
        </p:nvPicPr>
        <p:blipFill>
          <a:blip r:embed="rId3"/>
          <a:stretch>
            <a:fillRect/>
          </a:stretch>
        </p:blipFill>
        <p:spPr>
          <a:xfrm>
            <a:off x="2049866" y="3671439"/>
            <a:ext cx="270167" cy="281423"/>
          </a:xfrm>
          <a:prstGeom prst="rect">
            <a:avLst/>
          </a:prstGeom>
        </p:spPr>
      </p:pic>
      <p:pic>
        <p:nvPicPr>
          <p:cNvPr id="8" name="Imagen 7"/>
          <p:cNvPicPr>
            <a:picLocks noChangeAspect="1"/>
          </p:cNvPicPr>
          <p:nvPr/>
        </p:nvPicPr>
        <p:blipFill>
          <a:blip r:embed="rId3"/>
          <a:stretch>
            <a:fillRect/>
          </a:stretch>
        </p:blipFill>
        <p:spPr>
          <a:xfrm>
            <a:off x="2040618" y="4216867"/>
            <a:ext cx="270167" cy="281423"/>
          </a:xfrm>
          <a:prstGeom prst="rect">
            <a:avLst/>
          </a:prstGeom>
        </p:spPr>
      </p:pic>
      <p:pic>
        <p:nvPicPr>
          <p:cNvPr id="9" name="Imagen 8"/>
          <p:cNvPicPr>
            <a:picLocks noChangeAspect="1"/>
          </p:cNvPicPr>
          <p:nvPr/>
        </p:nvPicPr>
        <p:blipFill>
          <a:blip r:embed="rId3"/>
          <a:stretch>
            <a:fillRect/>
          </a:stretch>
        </p:blipFill>
        <p:spPr>
          <a:xfrm>
            <a:off x="2045242" y="4775651"/>
            <a:ext cx="270167" cy="281423"/>
          </a:xfrm>
          <a:prstGeom prst="rect">
            <a:avLst/>
          </a:prstGeom>
        </p:spPr>
      </p:pic>
      <p:sp>
        <p:nvSpPr>
          <p:cNvPr id="5" name="CuadroTexto 4"/>
          <p:cNvSpPr txBox="1"/>
          <p:nvPr/>
        </p:nvSpPr>
        <p:spPr>
          <a:xfrm>
            <a:off x="2438401" y="3022534"/>
            <a:ext cx="3090205" cy="523220"/>
          </a:xfrm>
          <a:prstGeom prst="rect">
            <a:avLst/>
          </a:prstGeom>
          <a:noFill/>
        </p:spPr>
        <p:txBody>
          <a:bodyPr wrap="none" rtlCol="0">
            <a:spAutoFit/>
          </a:bodyPr>
          <a:lstStyle/>
          <a:p>
            <a:r>
              <a:rPr lang="es-MX" sz="2800" dirty="0"/>
              <a:t>Cumplimiento legal</a:t>
            </a:r>
            <a:r>
              <a:rPr lang="es-MX" sz="2800" dirty="0" smtClean="0"/>
              <a:t>.</a:t>
            </a:r>
            <a:endParaRPr lang="es-MX" sz="2800" dirty="0"/>
          </a:p>
        </p:txBody>
      </p:sp>
      <p:sp>
        <p:nvSpPr>
          <p:cNvPr id="11" name="CuadroTexto 10"/>
          <p:cNvSpPr txBox="1"/>
          <p:nvPr/>
        </p:nvSpPr>
        <p:spPr>
          <a:xfrm>
            <a:off x="2438401" y="3585573"/>
            <a:ext cx="6366230" cy="523220"/>
          </a:xfrm>
          <a:prstGeom prst="rect">
            <a:avLst/>
          </a:prstGeom>
          <a:noFill/>
        </p:spPr>
        <p:txBody>
          <a:bodyPr wrap="none" rtlCol="0">
            <a:spAutoFit/>
          </a:bodyPr>
          <a:lstStyle/>
          <a:p>
            <a:r>
              <a:rPr lang="es-MX" sz="2800" dirty="0"/>
              <a:t>Validez del nombramiento de autoridades.</a:t>
            </a:r>
          </a:p>
        </p:txBody>
      </p:sp>
      <p:sp>
        <p:nvSpPr>
          <p:cNvPr id="12" name="CuadroTexto 11"/>
          <p:cNvSpPr txBox="1"/>
          <p:nvPr/>
        </p:nvSpPr>
        <p:spPr>
          <a:xfrm>
            <a:off x="2438401" y="4122490"/>
            <a:ext cx="4426340" cy="523220"/>
          </a:xfrm>
          <a:prstGeom prst="rect">
            <a:avLst/>
          </a:prstGeom>
          <a:noFill/>
        </p:spPr>
        <p:txBody>
          <a:bodyPr wrap="none" rtlCol="0">
            <a:spAutoFit/>
          </a:bodyPr>
          <a:lstStyle/>
          <a:p>
            <a:r>
              <a:rPr lang="es-MX" sz="2800" dirty="0"/>
              <a:t>Acceso a trámites y servicios.</a:t>
            </a:r>
          </a:p>
        </p:txBody>
      </p:sp>
      <p:sp>
        <p:nvSpPr>
          <p:cNvPr id="15" name="CuadroTexto 14"/>
          <p:cNvSpPr txBox="1"/>
          <p:nvPr/>
        </p:nvSpPr>
        <p:spPr>
          <a:xfrm>
            <a:off x="2438401" y="4685529"/>
            <a:ext cx="5528308" cy="523220"/>
          </a:xfrm>
          <a:prstGeom prst="rect">
            <a:avLst/>
          </a:prstGeom>
          <a:noFill/>
        </p:spPr>
        <p:txBody>
          <a:bodyPr wrap="none" rtlCol="0">
            <a:spAutoFit/>
          </a:bodyPr>
          <a:lstStyle/>
          <a:p>
            <a:r>
              <a:rPr lang="es-MX" sz="2800" dirty="0"/>
              <a:t>Transparencia y control institucional.</a:t>
            </a:r>
          </a:p>
        </p:txBody>
      </p:sp>
    </p:spTree>
    <p:extLst>
      <p:ext uri="{BB962C8B-B14F-4D97-AF65-F5344CB8AC3E}">
        <p14:creationId xmlns:p14="http://schemas.microsoft.com/office/powerpoint/2010/main" val="31989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138725" y="822036"/>
            <a:ext cx="4190653" cy="386087"/>
            <a:chOff x="1138725" y="822036"/>
            <a:chExt cx="4190653" cy="386087"/>
          </a:xfrm>
        </p:grpSpPr>
        <p:sp>
          <p:nvSpPr>
            <p:cNvPr id="16" name="3 Redondear rectángulo de esquina diagonal"/>
            <p:cNvSpPr/>
            <p:nvPr/>
          </p:nvSpPr>
          <p:spPr>
            <a:xfrm>
              <a:off x="1591306" y="822036"/>
              <a:ext cx="3738072" cy="38608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rPr>
                <a:t>Ingresar a la pagina web </a:t>
              </a:r>
              <a:r>
                <a:rPr lang="es-ES" sz="1400" b="1" u="sng" dirty="0">
                  <a:solidFill>
                    <a:schemeClr val="bg1"/>
                  </a:solidFill>
                </a:rPr>
                <a:t>www.seps.gob.ec</a:t>
              </a:r>
              <a:r>
                <a:rPr lang="es-ES" sz="1400" b="1" dirty="0">
                  <a:solidFill>
                    <a:schemeClr val="bg1"/>
                  </a:solidFill>
                </a:rPr>
                <a:t> </a:t>
              </a:r>
            </a:p>
          </p:txBody>
        </p:sp>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1</a:t>
              </a:r>
            </a:p>
          </p:txBody>
        </p:sp>
      </p:gr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pic>
        <p:nvPicPr>
          <p:cNvPr id="2" name="Imagen 1"/>
          <p:cNvPicPr>
            <a:picLocks noChangeAspect="1"/>
          </p:cNvPicPr>
          <p:nvPr/>
        </p:nvPicPr>
        <p:blipFill>
          <a:blip r:embed="rId2"/>
          <a:stretch>
            <a:fillRect/>
          </a:stretch>
        </p:blipFill>
        <p:spPr>
          <a:xfrm>
            <a:off x="1117601" y="1288809"/>
            <a:ext cx="10036259" cy="5287471"/>
          </a:xfrm>
          <a:prstGeom prst="rect">
            <a:avLst/>
          </a:prstGeom>
        </p:spPr>
      </p:pic>
      <p:sp>
        <p:nvSpPr>
          <p:cNvPr id="51" name="Rectángulo 50"/>
          <p:cNvSpPr/>
          <p:nvPr/>
        </p:nvSpPr>
        <p:spPr>
          <a:xfrm>
            <a:off x="2022752" y="1597888"/>
            <a:ext cx="1939637" cy="360218"/>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7341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2</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grpSp>
        <p:nvGrpSpPr>
          <p:cNvPr id="6" name="Grupo 5"/>
          <p:cNvGrpSpPr/>
          <p:nvPr/>
        </p:nvGrpSpPr>
        <p:grpSpPr>
          <a:xfrm>
            <a:off x="1129489" y="1297299"/>
            <a:ext cx="10009569" cy="5273410"/>
            <a:chOff x="1129489" y="1297299"/>
            <a:chExt cx="10009569" cy="5273410"/>
          </a:xfrm>
        </p:grpSpPr>
        <p:grpSp>
          <p:nvGrpSpPr>
            <p:cNvPr id="5" name="Grupo 4"/>
            <p:cNvGrpSpPr/>
            <p:nvPr/>
          </p:nvGrpSpPr>
          <p:grpSpPr>
            <a:xfrm>
              <a:off x="1129489" y="1297299"/>
              <a:ext cx="10009569" cy="5273410"/>
              <a:chOff x="1129489" y="1297299"/>
              <a:chExt cx="10009569" cy="5273410"/>
            </a:xfrm>
          </p:grpSpPr>
          <p:pic>
            <p:nvPicPr>
              <p:cNvPr id="3" name="Imagen 2"/>
              <p:cNvPicPr>
                <a:picLocks noChangeAspect="1"/>
              </p:cNvPicPr>
              <p:nvPr/>
            </p:nvPicPr>
            <p:blipFill>
              <a:blip r:embed="rId2"/>
              <a:stretch>
                <a:fillRect/>
              </a:stretch>
            </p:blipFill>
            <p:spPr>
              <a:xfrm>
                <a:off x="1129489" y="1297299"/>
                <a:ext cx="10009569" cy="5273410"/>
              </a:xfrm>
              <a:prstGeom prst="rect">
                <a:avLst/>
              </a:prstGeom>
            </p:spPr>
          </p:pic>
          <p:sp>
            <p:nvSpPr>
              <p:cNvPr id="4" name="Rectángulo 3"/>
              <p:cNvSpPr/>
              <p:nvPr/>
            </p:nvSpPr>
            <p:spPr>
              <a:xfrm>
                <a:off x="5745018" y="3140364"/>
                <a:ext cx="1939637" cy="360218"/>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sp>
          <p:nvSpPr>
            <p:cNvPr id="9" name="Rectángulo 8"/>
            <p:cNvSpPr/>
            <p:nvPr/>
          </p:nvSpPr>
          <p:spPr>
            <a:xfrm>
              <a:off x="5814294" y="2341420"/>
              <a:ext cx="826651" cy="337125"/>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spTree>
    <p:extLst>
      <p:ext uri="{BB962C8B-B14F-4D97-AF65-F5344CB8AC3E}">
        <p14:creationId xmlns:p14="http://schemas.microsoft.com/office/powerpoint/2010/main" val="25956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3</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grpSp>
        <p:nvGrpSpPr>
          <p:cNvPr id="8" name="Grupo 7"/>
          <p:cNvGrpSpPr/>
          <p:nvPr/>
        </p:nvGrpSpPr>
        <p:grpSpPr>
          <a:xfrm>
            <a:off x="1136075" y="1294288"/>
            <a:ext cx="10002983" cy="5277387"/>
            <a:chOff x="1136075" y="1294288"/>
            <a:chExt cx="10002983" cy="5277387"/>
          </a:xfrm>
        </p:grpSpPr>
        <p:pic>
          <p:nvPicPr>
            <p:cNvPr id="7" name="Imagen 6"/>
            <p:cNvPicPr>
              <a:picLocks noChangeAspect="1"/>
            </p:cNvPicPr>
            <p:nvPr/>
          </p:nvPicPr>
          <p:blipFill>
            <a:blip r:embed="rId2"/>
            <a:stretch>
              <a:fillRect/>
            </a:stretch>
          </p:blipFill>
          <p:spPr>
            <a:xfrm>
              <a:off x="1136075" y="1294288"/>
              <a:ext cx="10002983" cy="5254303"/>
            </a:xfrm>
            <a:prstGeom prst="rect">
              <a:avLst/>
            </a:prstGeom>
          </p:spPr>
        </p:pic>
        <p:sp>
          <p:nvSpPr>
            <p:cNvPr id="9" name="Rectángulo 8"/>
            <p:cNvSpPr/>
            <p:nvPr/>
          </p:nvSpPr>
          <p:spPr>
            <a:xfrm>
              <a:off x="5315533" y="2553851"/>
              <a:ext cx="1584031" cy="210127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 name="Rectángulo 10"/>
            <p:cNvSpPr/>
            <p:nvPr/>
          </p:nvSpPr>
          <p:spPr>
            <a:xfrm>
              <a:off x="8802258" y="4849091"/>
              <a:ext cx="1584031" cy="172258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pSp>
    </p:spTree>
    <p:extLst>
      <p:ext uri="{BB962C8B-B14F-4D97-AF65-F5344CB8AC3E}">
        <p14:creationId xmlns:p14="http://schemas.microsoft.com/office/powerpoint/2010/main" val="223893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4</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grpSp>
        <p:nvGrpSpPr>
          <p:cNvPr id="4" name="Grupo 3"/>
          <p:cNvGrpSpPr/>
          <p:nvPr/>
        </p:nvGrpSpPr>
        <p:grpSpPr>
          <a:xfrm>
            <a:off x="1134450" y="1300025"/>
            <a:ext cx="10000274" cy="5271650"/>
            <a:chOff x="1134450" y="1300025"/>
            <a:chExt cx="10000274" cy="5271650"/>
          </a:xfrm>
        </p:grpSpPr>
        <p:pic>
          <p:nvPicPr>
            <p:cNvPr id="10" name="Imagen 9"/>
            <p:cNvPicPr>
              <a:picLocks noChangeAspect="1"/>
            </p:cNvPicPr>
            <p:nvPr/>
          </p:nvPicPr>
          <p:blipFill>
            <a:blip r:embed="rId2"/>
            <a:stretch>
              <a:fillRect/>
            </a:stretch>
          </p:blipFill>
          <p:spPr>
            <a:xfrm>
              <a:off x="1134450" y="1300025"/>
              <a:ext cx="10000274" cy="5258091"/>
            </a:xfrm>
            <a:prstGeom prst="rect">
              <a:avLst/>
            </a:prstGeom>
          </p:spPr>
        </p:pic>
        <p:sp>
          <p:nvSpPr>
            <p:cNvPr id="3" name="CuadroTexto 2"/>
            <p:cNvSpPr txBox="1"/>
            <p:nvPr/>
          </p:nvSpPr>
          <p:spPr>
            <a:xfrm>
              <a:off x="4514274" y="5986900"/>
              <a:ext cx="5876925" cy="584775"/>
            </a:xfrm>
            <a:prstGeom prst="rect">
              <a:avLst/>
            </a:prstGeom>
            <a:noFill/>
          </p:spPr>
          <p:txBody>
            <a:bodyPr wrap="square" rtlCol="0">
              <a:spAutoFit/>
            </a:bodyPr>
            <a:lstStyle/>
            <a:p>
              <a:r>
                <a:rPr lang="es-EC" sz="1600" dirty="0">
                  <a:solidFill>
                    <a:srgbClr val="00B0F0"/>
                  </a:solidFill>
                  <a:hlinkClick r:id="rId3"/>
                </a:rPr>
                <a:t>https://</a:t>
              </a:r>
              <a:r>
                <a:rPr lang="es-EC" sz="1600" dirty="0" smtClean="0">
                  <a:solidFill>
                    <a:srgbClr val="00B0F0"/>
                  </a:solidFill>
                  <a:hlinkClick r:id="rId3"/>
                </a:rPr>
                <a:t>servicios.seps.gob.ec/sca/seguridades/paginas/accesos/seleccionOrganizacion.jsf</a:t>
              </a:r>
              <a:r>
                <a:rPr lang="es-EC" sz="1600" dirty="0" smtClean="0">
                  <a:solidFill>
                    <a:srgbClr val="00B0F0"/>
                  </a:solidFill>
                </a:rPr>
                <a:t> </a:t>
              </a:r>
              <a:endParaRPr lang="es-EC" sz="1600" dirty="0">
                <a:solidFill>
                  <a:srgbClr val="00B0F0"/>
                </a:solidFill>
              </a:endParaRPr>
            </a:p>
          </p:txBody>
        </p:sp>
      </p:grpSp>
      <p:sp>
        <p:nvSpPr>
          <p:cNvPr id="12" name="Rectángulo 11"/>
          <p:cNvSpPr/>
          <p:nvPr/>
        </p:nvSpPr>
        <p:spPr>
          <a:xfrm>
            <a:off x="4495800" y="5973341"/>
            <a:ext cx="5890490" cy="59833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75083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38711" y="1292170"/>
            <a:ext cx="10009588" cy="5262988"/>
          </a:xfrm>
          <a:prstGeom prst="rect">
            <a:avLst/>
          </a:prstGeom>
        </p:spPr>
      </p:pic>
      <p:sp>
        <p:nvSpPr>
          <p:cNvPr id="22" name="Elipse 21"/>
          <p:cNvSpPr/>
          <p:nvPr/>
        </p:nvSpPr>
        <p:spPr>
          <a:xfrm>
            <a:off x="1138725" y="835926"/>
            <a:ext cx="366800" cy="36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5</a:t>
            </a:r>
          </a:p>
        </p:txBody>
      </p:sp>
      <p:sp>
        <p:nvSpPr>
          <p:cNvPr id="27" name="TextBox 9">
            <a:extLst>
              <a:ext uri="{FF2B5EF4-FFF2-40B4-BE49-F238E27FC236}">
                <a16:creationId xmlns="" xmlns:a16="http://schemas.microsoft.com/office/drawing/2014/main" id="{707E1892-5A0F-C84D-8C4D-57D84D45C427}"/>
              </a:ext>
            </a:extLst>
          </p:cNvPr>
          <p:cNvSpPr txBox="1"/>
          <p:nvPr/>
        </p:nvSpPr>
        <p:spPr>
          <a:xfrm>
            <a:off x="2184168" y="368192"/>
            <a:ext cx="2772827" cy="523220"/>
          </a:xfrm>
          <a:prstGeom prst="rect">
            <a:avLst/>
          </a:prstGeom>
          <a:noFill/>
        </p:spPr>
        <p:txBody>
          <a:bodyPr wrap="square" rtlCol="0" anchor="ctr">
            <a:spAutoFit/>
          </a:bodyPr>
          <a:lstStyle/>
          <a:p>
            <a:r>
              <a:rPr lang="es-MX" sz="2800" b="1" dirty="0" smtClean="0">
                <a:solidFill>
                  <a:schemeClr val="accent1">
                    <a:lumMod val="75000"/>
                  </a:schemeClr>
                </a:solidFill>
              </a:rPr>
              <a:t>PASOS A SEGUIR</a:t>
            </a:r>
            <a:endParaRPr lang="es-ES" sz="2800" b="1" dirty="0">
              <a:solidFill>
                <a:schemeClr val="accent1">
                  <a:lumMod val="75000"/>
                </a:schemeClr>
              </a:solidFill>
              <a:effectLst>
                <a:glow rad="228600">
                  <a:schemeClr val="bg1">
                    <a:alpha val="40000"/>
                  </a:schemeClr>
                </a:glow>
              </a:effectLst>
            </a:endParaRPr>
          </a:p>
        </p:txBody>
      </p:sp>
      <p:sp>
        <p:nvSpPr>
          <p:cNvPr id="9" name="Rectángulo 8"/>
          <p:cNvSpPr/>
          <p:nvPr/>
        </p:nvSpPr>
        <p:spPr>
          <a:xfrm>
            <a:off x="4830619" y="3611418"/>
            <a:ext cx="1995054" cy="74814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5401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626</Words>
  <Application>Microsoft Office PowerPoint</Application>
  <PresentationFormat>Panorámica</PresentationFormat>
  <Paragraphs>95</Paragraphs>
  <Slides>25</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Roque Proaño</dc:creator>
  <cp:lastModifiedBy>Ávila Jefferson Estalin</cp:lastModifiedBy>
  <cp:revision>148</cp:revision>
  <cp:lastPrinted>2024-10-02T20:55:31Z</cp:lastPrinted>
  <dcterms:created xsi:type="dcterms:W3CDTF">2024-01-17T18:51:42Z</dcterms:created>
  <dcterms:modified xsi:type="dcterms:W3CDTF">2025-09-26T14:06:33Z</dcterms:modified>
</cp:coreProperties>
</file>