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4"/>
  </p:sldMasterIdLst>
  <p:notesMasterIdLst>
    <p:notesMasterId r:id="rId31"/>
  </p:notesMasterIdLst>
  <p:sldIdLst>
    <p:sldId id="287" r:id="rId5"/>
    <p:sldId id="337" r:id="rId6"/>
    <p:sldId id="2420" r:id="rId7"/>
    <p:sldId id="2419" r:id="rId8"/>
    <p:sldId id="358" r:id="rId9"/>
    <p:sldId id="348" r:id="rId10"/>
    <p:sldId id="294" r:id="rId11"/>
    <p:sldId id="2421" r:id="rId12"/>
    <p:sldId id="350" r:id="rId13"/>
    <p:sldId id="2423" r:id="rId14"/>
    <p:sldId id="334" r:id="rId15"/>
    <p:sldId id="295" r:id="rId16"/>
    <p:sldId id="2416" r:id="rId17"/>
    <p:sldId id="2413" r:id="rId18"/>
    <p:sldId id="2424" r:id="rId19"/>
    <p:sldId id="2425" r:id="rId20"/>
    <p:sldId id="2426" r:id="rId21"/>
    <p:sldId id="2427" r:id="rId22"/>
    <p:sldId id="2428" r:id="rId23"/>
    <p:sldId id="2429" r:id="rId24"/>
    <p:sldId id="2430" r:id="rId25"/>
    <p:sldId id="2431" r:id="rId26"/>
    <p:sldId id="2432" r:id="rId27"/>
    <p:sldId id="2433" r:id="rId28"/>
    <p:sldId id="2434" r:id="rId29"/>
    <p:sldId id="284" r:id="rId30"/>
  </p:sldIdLst>
  <p:sldSz cx="9144000" cy="5143500" type="screen16x9"/>
  <p:notesSz cx="6858000" cy="9144000"/>
  <p:embeddedFontLst>
    <p:embeddedFont>
      <p:font typeface="Barlow" panose="00000500000000000000" pitchFamily="2" charset="0"/>
      <p:regular r:id="rId32"/>
      <p:bold r:id="rId33"/>
      <p:italic r:id="rId34"/>
      <p:bold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entury Gothic" panose="020B050202020202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01E748B-FAC2-4AF6-9E02-18B6CBB8B78D}">
  <a:tblStyle styleId="{101E748B-FAC2-4AF6-9E02-18B6CBB8B78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5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299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8.fntdata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font" Target="fonts/font10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2837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g6252e72ea7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5" name="Google Shape;1135;g6252e72ea7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3772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2092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9034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8816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5677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6530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3803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6AB8-ACBE-42E6-92F5-667EDDCD96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06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;p4">
            <a:extLst>
              <a:ext uri="{FF2B5EF4-FFF2-40B4-BE49-F238E27FC236}">
                <a16:creationId xmlns:a16="http://schemas.microsoft.com/office/drawing/2014/main" id="{02FF735A-41DD-499C-920E-02F141D51361}"/>
              </a:ext>
            </a:extLst>
          </p:cNvPr>
          <p:cNvSpPr/>
          <p:nvPr userDrawn="1"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14;p3"/>
          <p:cNvSpPr/>
          <p:nvPr/>
        </p:nvSpPr>
        <p:spPr>
          <a:xfrm>
            <a:off x="3048000" y="3410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" name="Google Shape;15;p3"/>
          <p:cNvSpPr/>
          <p:nvPr/>
        </p:nvSpPr>
        <p:spPr>
          <a:xfrm>
            <a:off x="2241225" y="1770000"/>
            <a:ext cx="6509100" cy="160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2935400" y="1846200"/>
            <a:ext cx="5814900" cy="9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935400" y="2604625"/>
            <a:ext cx="5814900" cy="4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3" name="Google Shape;27;p5">
            <a:extLst>
              <a:ext uri="{FF2B5EF4-FFF2-40B4-BE49-F238E27FC236}">
                <a16:creationId xmlns:a16="http://schemas.microsoft.com/office/drawing/2014/main" id="{FC291B31-F8CA-4031-A138-CC8A4A2DDD01}"/>
              </a:ext>
            </a:extLst>
          </p:cNvPr>
          <p:cNvSpPr/>
          <p:nvPr userDrawn="1"/>
        </p:nvSpPr>
        <p:spPr>
          <a:xfrm>
            <a:off x="8750400" y="4366078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4;p4">
            <a:extLst>
              <a:ext uri="{FF2B5EF4-FFF2-40B4-BE49-F238E27FC236}">
                <a16:creationId xmlns:a16="http://schemas.microsoft.com/office/drawing/2014/main" id="{CA2525F0-A501-4BD0-8DAF-506FC1A0689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750400" y="4360661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;p4">
            <a:extLst>
              <a:ext uri="{FF2B5EF4-FFF2-40B4-BE49-F238E27FC236}">
                <a16:creationId xmlns:a16="http://schemas.microsoft.com/office/drawing/2014/main" id="{14887858-CA63-4BD4-8B59-BC3935346020}"/>
              </a:ext>
            </a:extLst>
          </p:cNvPr>
          <p:cNvSpPr/>
          <p:nvPr userDrawn="1"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27BFF-F98D-486D-A5CD-ECD30B54C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9A9358-8096-4756-9BDD-71C2C04BE68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8503178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9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9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Google Shape;66;p9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1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background image">
  <p:cSld name="BLANK_1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7872900" y="-75"/>
            <a:ext cx="12711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3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building, sitting, painted, room&#10;&#10;Description automatically generated">
            <a:extLst>
              <a:ext uri="{FF2B5EF4-FFF2-40B4-BE49-F238E27FC236}">
                <a16:creationId xmlns:a16="http://schemas.microsoft.com/office/drawing/2014/main" id="{C4C6C362-EF3A-421A-B148-1D52C144FD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36129" y="0"/>
            <a:ext cx="5402112" cy="5143500"/>
          </a:xfrm>
          <a:prstGeom prst="rect">
            <a:avLst/>
          </a:prstGeom>
        </p:spPr>
      </p:pic>
      <p:sp>
        <p:nvSpPr>
          <p:cNvPr id="19" name="Google Shape;19;p4"/>
          <p:cNvSpPr/>
          <p:nvPr/>
        </p:nvSpPr>
        <p:spPr>
          <a:xfrm>
            <a:off x="3047925" y="7182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2645075" y="393425"/>
            <a:ext cx="8067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731575" y="393525"/>
            <a:ext cx="4713000" cy="43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600"/>
              <a:buChar char="▪"/>
              <a:defRPr sz="36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▫"/>
              <a:defRPr sz="3600" b="1"/>
            </a:lvl2pPr>
            <a:lvl3pPr marL="1371600" lvl="2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▫"/>
              <a:defRPr sz="3600" b="1"/>
            </a:lvl3pPr>
            <a:lvl4pPr marL="1828800" lvl="3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▫"/>
              <a:defRPr sz="3600" b="1"/>
            </a:lvl4pPr>
            <a:lvl5pPr marL="2286000" lvl="4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b="1"/>
            </a:lvl5pPr>
            <a:lvl6pPr marL="2743200" lvl="5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b="1"/>
            </a:lvl6pPr>
            <a:lvl7pPr marL="3200400" lvl="6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b="1"/>
            </a:lvl7pPr>
            <a:lvl8pPr marL="3657600" lvl="7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b="1"/>
            </a:lvl8pPr>
            <a:lvl9pPr marL="4114800" lvl="8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b="1"/>
            </a:lvl9pPr>
          </a:lstStyle>
          <a:p>
            <a:endParaRPr dirty="0"/>
          </a:p>
        </p:txBody>
      </p:sp>
      <p:sp>
        <p:nvSpPr>
          <p:cNvPr id="23" name="Google Shape;23;p4"/>
          <p:cNvSpPr txBox="1"/>
          <p:nvPr/>
        </p:nvSpPr>
        <p:spPr>
          <a:xfrm>
            <a:off x="2654717" y="337850"/>
            <a:ext cx="78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FFFFF"/>
                </a:solidFill>
              </a:rPr>
              <a:t>“</a:t>
            </a:r>
            <a:endParaRPr sz="7200" b="1">
              <a:solidFill>
                <a:srgbClr val="FFFFFF"/>
              </a:solidFill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750400" y="43559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754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uilding with a metal railing&#10;&#10;Description automatically generated">
            <a:extLst>
              <a:ext uri="{FF2B5EF4-FFF2-40B4-BE49-F238E27FC236}">
                <a16:creationId xmlns:a16="http://schemas.microsoft.com/office/drawing/2014/main" id="{05CD867E-E1DA-4AE6-B18F-5B4BF18BA4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6437" y="0"/>
            <a:ext cx="1167563" cy="5143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7432A5D-7C1E-4FE5-A9AF-A915BDAC13D3}"/>
              </a:ext>
            </a:extLst>
          </p:cNvPr>
          <p:cNvSpPr/>
          <p:nvPr userDrawn="1"/>
        </p:nvSpPr>
        <p:spPr>
          <a:xfrm>
            <a:off x="7980592" y="0"/>
            <a:ext cx="1167563" cy="5143500"/>
          </a:xfrm>
          <a:prstGeom prst="rect">
            <a:avLst/>
          </a:prstGeom>
          <a:solidFill>
            <a:schemeClr val="tx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B13052-6274-422F-B7B1-9D8F75D257D7}"/>
              </a:ext>
            </a:extLst>
          </p:cNvPr>
          <p:cNvGrpSpPr/>
          <p:nvPr userDrawn="1"/>
        </p:nvGrpSpPr>
        <p:grpSpPr>
          <a:xfrm>
            <a:off x="7976437" y="4153018"/>
            <a:ext cx="1167563" cy="990482"/>
            <a:chOff x="10626305" y="5537357"/>
            <a:chExt cx="1556751" cy="132064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E1A9A1-09FC-44D9-A582-9092967831BF}"/>
                </a:ext>
              </a:extLst>
            </p:cNvPr>
            <p:cNvSpPr/>
            <p:nvPr userDrawn="1"/>
          </p:nvSpPr>
          <p:spPr>
            <a:xfrm>
              <a:off x="10626305" y="5537357"/>
              <a:ext cx="1556751" cy="13206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pic>
          <p:nvPicPr>
            <p:cNvPr id="11" name="Picture 10" descr="A close up of a sign&#10;&#10;Description automatically generated">
              <a:extLst>
                <a:ext uri="{FF2B5EF4-FFF2-40B4-BE49-F238E27FC236}">
                  <a16:creationId xmlns:a16="http://schemas.microsoft.com/office/drawing/2014/main" id="{EBDBF7A3-934C-42C2-A172-E314C8ABBE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7680" y="5654292"/>
              <a:ext cx="1334000" cy="1086772"/>
            </a:xfrm>
            <a:prstGeom prst="rect">
              <a:avLst/>
            </a:prstGeom>
          </p:spPr>
        </p:pic>
      </p:grpSp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7137425B-637A-4FB9-8BEA-DCC908F809E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3291596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7" imgW="421" imgH="423" progId="TCLayout.ActiveDocument.1">
                  <p:embed/>
                </p:oleObj>
              </mc:Choice>
              <mc:Fallback>
                <p:oleObj name="think-cell Slide" r:id="rId7" imgW="421" imgH="423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7137425B-637A-4FB9-8BEA-DCC908F809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6371DC4A-CD3E-42F7-A5F1-D0578FA1DA8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19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400" b="1" i="0" baseline="0">
              <a:latin typeface="Century Gothic" panose="020B0502020202020204" pitchFamily="34" charset="0"/>
              <a:ea typeface="+mn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EF8350D-477D-4A39-A833-CDDE153FE563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25102" y="272570"/>
            <a:ext cx="6948144" cy="369333"/>
          </a:xfrm>
          <a:prstGeom prst="rect">
            <a:avLst/>
          </a:prstGeom>
        </p:spPr>
        <p:txBody>
          <a:bodyPr/>
          <a:lstStyle>
            <a:lvl1pPr marL="0" algn="l" defTabSz="685800" rtl="0" eaLnBrk="1" latinLnBrk="0" hangingPunct="1">
              <a:defRPr lang="en-US" sz="24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D5DA1F5-4C4F-4B73-81E8-453940275793}"/>
              </a:ext>
            </a:extLst>
          </p:cNvPr>
          <p:cNvSpPr txBox="1">
            <a:spLocks/>
          </p:cNvSpPr>
          <p:nvPr userDrawn="1"/>
        </p:nvSpPr>
        <p:spPr>
          <a:xfrm>
            <a:off x="325102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5A4A7955-6230-48B4-BD8B-A7C460F75945}" type="slidenum">
              <a:rPr lang="en-US" sz="900" b="0" smtClean="0">
                <a:latin typeface="Calibri" panose="020F0502020204030204" pitchFamily="34" charset="0"/>
              </a:rPr>
              <a:pPr algn="l"/>
              <a:t>‹#›</a:t>
            </a:fld>
            <a:endParaRPr lang="en-US" sz="900" b="0" dirty="0">
              <a:latin typeface="Calibri" panose="020F0502020204030204" pitchFamily="34" charset="0"/>
            </a:endParaRPr>
          </a:p>
        </p:txBody>
      </p:sp>
      <p:sp>
        <p:nvSpPr>
          <p:cNvPr id="16" name="Google Shape;17;p2">
            <a:extLst>
              <a:ext uri="{FF2B5EF4-FFF2-40B4-BE49-F238E27FC236}">
                <a16:creationId xmlns:a16="http://schemas.microsoft.com/office/drawing/2014/main" id="{A07B8D9C-BA84-48E5-AA11-5D58E3D4199E}"/>
              </a:ext>
            </a:extLst>
          </p:cNvPr>
          <p:cNvSpPr/>
          <p:nvPr userDrawn="1"/>
        </p:nvSpPr>
        <p:spPr>
          <a:xfrm>
            <a:off x="0" y="167887"/>
            <a:ext cx="44550" cy="57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204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8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8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1"/>
          </p:nvPr>
        </p:nvSpPr>
        <p:spPr>
          <a:xfrm>
            <a:off x="1560175" y="1375225"/>
            <a:ext cx="2317500" cy="33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dirty="0"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2"/>
          </p:nvPr>
        </p:nvSpPr>
        <p:spPr>
          <a:xfrm>
            <a:off x="3996525" y="1375225"/>
            <a:ext cx="2317500" cy="33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dirty="0"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3"/>
          </p:nvPr>
        </p:nvSpPr>
        <p:spPr>
          <a:xfrm>
            <a:off x="6432874" y="1375225"/>
            <a:ext cx="2317500" cy="33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dirty="0"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" name="Google Shape;59;p8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693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 dpi="0" rotWithShape="1">
          <a:blip r:embed="rId1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▪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○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■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●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○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■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200" b="1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Barlow"/>
              </a:defRPr>
            </a:lvl1pPr>
            <a:lvl2pPr lvl="1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5" r:id="rId3"/>
    <p:sldLayoutId id="2147483657" r:id="rId4"/>
    <p:sldLayoutId id="2147483659" r:id="rId5"/>
    <p:sldLayoutId id="2147483663" r:id="rId6"/>
    <p:sldLayoutId id="2147483664" r:id="rId7"/>
    <p:sldLayoutId id="2147483665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Flag_of_Costa_Rica_(state).svg" TargetMode="External"/><Relationship Id="rId13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hyperlink" Target="http://commons.wikimedia.org/wiki/File:Flag_of_El_Salvador.sv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qaz.wiki/wiki/Pacific_Alliance" TargetMode="External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hyperlink" Target="https://en.wikipedia.org/wiki/File:Flag_of_Dominican_Republic.svg" TargetMode="External"/><Relationship Id="rId4" Type="http://schemas.openxmlformats.org/officeDocument/2006/relationships/hyperlink" Target="https://en.wikipedia.org/wiki/Flag_of_Brazil" TargetMode="External"/><Relationship Id="rId9" Type="http://schemas.openxmlformats.org/officeDocument/2006/relationships/image" Target="../media/image14.png"/><Relationship Id="rId14" Type="http://schemas.openxmlformats.org/officeDocument/2006/relationships/hyperlink" Target="https://commons.wikimedia.org/wiki/File:Honduras_Flag.sv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flickr.com/photos/lwr/738276153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756BB-4C08-4410-B6CC-B967FDBB3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9173" y="2184056"/>
            <a:ext cx="5814900" cy="910800"/>
          </a:xfrm>
        </p:spPr>
        <p:txBody>
          <a:bodyPr/>
          <a:lstStyle/>
          <a:p>
            <a:pPr algn="r">
              <a:buClr>
                <a:srgbClr val="000000"/>
              </a:buClr>
              <a:buFont typeface="Arial"/>
            </a:pPr>
            <a:r>
              <a:rPr lang="es-ES" sz="3200" dirty="0">
                <a:solidFill>
                  <a:srgbClr val="1F4E79"/>
                </a:solidFill>
                <a:latin typeface="Arial"/>
                <a:cs typeface="Arial"/>
                <a:sym typeface="Arial"/>
              </a:rPr>
              <a:t>Ecuador: Contexto Fintech</a:t>
            </a:r>
            <a:br>
              <a:rPr lang="es-ES" sz="3200" dirty="0">
                <a:solidFill>
                  <a:srgbClr val="1F4E79"/>
                </a:solidFill>
                <a:latin typeface="Arial"/>
                <a:cs typeface="Arial"/>
                <a:sym typeface="Arial"/>
              </a:rPr>
            </a:br>
            <a:r>
              <a:rPr lang="es-ES" sz="3200" dirty="0">
                <a:solidFill>
                  <a:srgbClr val="1F4E79"/>
                </a:solidFill>
                <a:latin typeface="Arial"/>
                <a:cs typeface="Arial"/>
                <a:sym typeface="Arial"/>
              </a:rPr>
              <a:t>y Sandbox Regulatorio</a:t>
            </a:r>
            <a:endParaRPr lang="en-US" sz="3200" dirty="0">
              <a:solidFill>
                <a:srgbClr val="1F4E79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DC18FE-D37A-49E6-84A3-E2301BDA9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9173" y="3191479"/>
            <a:ext cx="5814900" cy="1046410"/>
          </a:xfrm>
        </p:spPr>
        <p:txBody>
          <a:bodyPr>
            <a:spAutoFit/>
          </a:bodyPr>
          <a:lstStyle/>
          <a:p>
            <a:pPr algn="r">
              <a:buClr>
                <a:srgbClr val="000000"/>
              </a:buClr>
              <a:buFont typeface="Arial"/>
            </a:pPr>
            <a:r>
              <a:rPr lang="en-US" sz="2800" dirty="0">
                <a:solidFill>
                  <a:srgbClr val="1F4E79"/>
                </a:solidFill>
                <a:latin typeface="Arial"/>
                <a:cs typeface="Arial"/>
                <a:sym typeface="Arial"/>
              </a:rPr>
              <a:t>Banco Interamericano</a:t>
            </a:r>
            <a:br>
              <a:rPr lang="en-US" sz="2800" dirty="0">
                <a:solidFill>
                  <a:srgbClr val="1F4E79"/>
                </a:solidFill>
                <a:latin typeface="Arial"/>
                <a:cs typeface="Arial"/>
                <a:sym typeface="Arial"/>
              </a:rPr>
            </a:br>
            <a:r>
              <a:rPr lang="en-US" sz="2800" dirty="0">
                <a:solidFill>
                  <a:srgbClr val="1F4E79"/>
                </a:solidFill>
                <a:latin typeface="Arial"/>
                <a:cs typeface="Arial"/>
                <a:sym typeface="Arial"/>
              </a:rPr>
              <a:t>de Desarrollo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36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_tradnl" dirty="0">
                <a:solidFill>
                  <a:srgbClr val="1F4E79"/>
                </a:solidFill>
              </a:rPr>
              <a:t>EMERGENTES LAC: GÉNERO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100F40-4AD1-4FE2-9CD1-44831785F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075" y="878631"/>
            <a:ext cx="446747" cy="382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31782B-99B0-41FB-A7C2-E959717566F7}"/>
              </a:ext>
            </a:extLst>
          </p:cNvPr>
          <p:cNvSpPr txBox="1"/>
          <p:nvPr/>
        </p:nvSpPr>
        <p:spPr>
          <a:xfrm>
            <a:off x="833169" y="4442048"/>
            <a:ext cx="3260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</a:t>
            </a:r>
            <a:r>
              <a:rPr lang="es-ES" dirty="0" err="1"/>
              <a:t>Finnovista</a:t>
            </a:r>
            <a:r>
              <a:rPr lang="es-ES" dirty="0"/>
              <a:t>, BID, 2021. 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0636E1-9B25-4D51-BF8D-C07581ED1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428" y="1341990"/>
            <a:ext cx="5653144" cy="298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197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695544-204D-43C0-82BC-5398AC1CB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068" y="1015319"/>
            <a:ext cx="2779384" cy="3579698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E0BE6-AFED-4C25-A593-48EEBB6AA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351" y="1652563"/>
            <a:ext cx="2305210" cy="230521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0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dirty="0">
                <a:solidFill>
                  <a:srgbClr val="1F4E79"/>
                </a:solidFill>
              </a:rPr>
              <a:t>LAC: CROWDFUNDING</a:t>
            </a:r>
          </a:p>
        </p:txBody>
      </p:sp>
      <p:grpSp>
        <p:nvGrpSpPr>
          <p:cNvPr id="281" name="Google Shape;281;p30"/>
          <p:cNvGrpSpPr/>
          <p:nvPr/>
        </p:nvGrpSpPr>
        <p:grpSpPr>
          <a:xfrm>
            <a:off x="8192081" y="864923"/>
            <a:ext cx="320958" cy="379470"/>
            <a:chOff x="4636075" y="261925"/>
            <a:chExt cx="401800" cy="475050"/>
          </a:xfrm>
        </p:grpSpPr>
        <p:sp>
          <p:nvSpPr>
            <p:cNvPr id="282" name="Google Shape;282;p30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0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0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0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DC044F4A-37E8-42F1-9485-98AD254526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380" y="1054658"/>
            <a:ext cx="6159420" cy="34983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B5373D-8E74-4AF8-82FB-FA6255612FD2}"/>
              </a:ext>
            </a:extLst>
          </p:cNvPr>
          <p:cNvSpPr txBox="1"/>
          <p:nvPr/>
        </p:nvSpPr>
        <p:spPr>
          <a:xfrm>
            <a:off x="2305209" y="4671892"/>
            <a:ext cx="2466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CCAF,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84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0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dirty="0">
                <a:solidFill>
                  <a:srgbClr val="1F4E79"/>
                </a:solidFill>
              </a:rPr>
              <a:t>FONDEO A MIPYME: 86% DEL TOTAL</a:t>
            </a:r>
          </a:p>
        </p:txBody>
      </p:sp>
      <p:grpSp>
        <p:nvGrpSpPr>
          <p:cNvPr id="281" name="Google Shape;281;p30"/>
          <p:cNvGrpSpPr/>
          <p:nvPr/>
        </p:nvGrpSpPr>
        <p:grpSpPr>
          <a:xfrm>
            <a:off x="8133578" y="879670"/>
            <a:ext cx="320958" cy="379470"/>
            <a:chOff x="4636075" y="261925"/>
            <a:chExt cx="401800" cy="475050"/>
          </a:xfrm>
        </p:grpSpPr>
        <p:sp>
          <p:nvSpPr>
            <p:cNvPr id="282" name="Google Shape;282;p30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0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0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0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3B5373D-8E74-4AF8-82FB-FA6255612FD2}"/>
              </a:ext>
            </a:extLst>
          </p:cNvPr>
          <p:cNvSpPr txBox="1"/>
          <p:nvPr/>
        </p:nvSpPr>
        <p:spPr>
          <a:xfrm>
            <a:off x="3465498" y="4442048"/>
            <a:ext cx="2466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CCAF, 2021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E3AD2D-68E6-443B-85F4-1A0B999DB7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555" y="1069405"/>
            <a:ext cx="5744159" cy="328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50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5B47FF9F-55E0-4F37-B44A-2EA3EE4E47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897178"/>
            <a:ext cx="3458339" cy="737144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F54DDEE2-EA57-402C-9832-D05BF4A6D4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258" y="3317095"/>
            <a:ext cx="1239398" cy="876200"/>
          </a:xfrm>
          <a:prstGeom prst="rect">
            <a:avLst/>
          </a:prstGeom>
        </p:spPr>
      </p:pic>
      <p:pic>
        <p:nvPicPr>
          <p:cNvPr id="24" name="Picture 23" descr="A picture containing map&#10;&#10;Description automatically generated">
            <a:extLst>
              <a:ext uri="{FF2B5EF4-FFF2-40B4-BE49-F238E27FC236}">
                <a16:creationId xmlns:a16="http://schemas.microsoft.com/office/drawing/2014/main" id="{6E3CB144-74D1-4312-B07D-39E8507820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59" y="851024"/>
            <a:ext cx="5814020" cy="2904171"/>
          </a:xfrm>
          <a:prstGeom prst="rect">
            <a:avLst/>
          </a:prstGeom>
        </p:spPr>
      </p:pic>
      <p:pic>
        <p:nvPicPr>
          <p:cNvPr id="27" name="Picture 26" descr="Logo&#10;&#10;Description automatically generated with medium confidence">
            <a:extLst>
              <a:ext uri="{FF2B5EF4-FFF2-40B4-BE49-F238E27FC236}">
                <a16:creationId xmlns:a16="http://schemas.microsoft.com/office/drawing/2014/main" id="{F6B2E795-6632-411A-810C-E0D4D522EB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1373" y="3872360"/>
            <a:ext cx="3458339" cy="779369"/>
          </a:xfrm>
          <a:prstGeom prst="rect">
            <a:avLst/>
          </a:prstGeom>
        </p:spPr>
      </p:pic>
      <p:pic>
        <p:nvPicPr>
          <p:cNvPr id="28" name="Picture 27" descr="Logo&#10;&#10;Description automatically generated with medium confidence">
            <a:extLst>
              <a:ext uri="{FF2B5EF4-FFF2-40B4-BE49-F238E27FC236}">
                <a16:creationId xmlns:a16="http://schemas.microsoft.com/office/drawing/2014/main" id="{00D7A004-B6DE-4A19-850B-027EBECDB4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4947" y="4728180"/>
            <a:ext cx="3458339" cy="27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09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8B9D-8B69-4F89-8649-13C83D566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9363" y="2116350"/>
            <a:ext cx="7085273" cy="9108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1F4E79"/>
                </a:solidFill>
              </a:rPr>
              <a:t>INNOVACIONES REGULATORIAS</a:t>
            </a:r>
          </a:p>
        </p:txBody>
      </p:sp>
    </p:spTree>
    <p:extLst>
      <p:ext uri="{BB962C8B-B14F-4D97-AF65-F5344CB8AC3E}">
        <p14:creationId xmlns:p14="http://schemas.microsoft.com/office/powerpoint/2010/main" val="491250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714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REGULACIÓN FINTECH EN LAC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699E97-317A-461B-8F4A-13BF69DD1F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640" y="764025"/>
            <a:ext cx="4047606" cy="38251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769008-9689-4ADD-81F6-A5BB98CC23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598" y="764025"/>
            <a:ext cx="4086253" cy="374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82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INNOVACIONES REGULATORIAS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BD4B7E-9C4E-4579-916E-11369E2593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450" y="854800"/>
            <a:ext cx="3963676" cy="36307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D72F78-7BAB-495F-9BDD-BF87E3FC81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7944" y="854800"/>
            <a:ext cx="3648480" cy="365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628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1BDE75-90AF-4BE4-A461-B303D8613E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5270" y="852597"/>
            <a:ext cx="6593459" cy="362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01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EN QUÉ CONSISTEN LOS SANDBOXES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EA2212-8AC5-4FF4-AB0D-F793B9BCDB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4652" y="870899"/>
            <a:ext cx="6354696" cy="37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05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FEED75-64F0-4ED4-839A-EF3CAC5E9E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773" y="897193"/>
            <a:ext cx="3940627" cy="3897087"/>
          </a:xfrm>
          <a:prstGeom prst="ellipse">
            <a:avLst/>
          </a:prstGeom>
          <a:noFill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9800B96-8474-4D55-8413-2F0C483D8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198" y="1524746"/>
            <a:ext cx="1905000" cy="1905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0418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MARCO LEGAL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D803C7-9FE0-4B5C-A2BF-CA262A070E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476" y="901157"/>
            <a:ext cx="7073048" cy="362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63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675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REQUISITOS DE ENTRADA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CE6D6A-CC66-4994-A0CD-2B9C52D9A5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0671" y="884372"/>
            <a:ext cx="6802658" cy="337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69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COMPROMISOS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50BDC4-640D-4E2B-BD3A-98C38698FB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0178" y="907315"/>
            <a:ext cx="6063644" cy="344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22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FDA1-0F45-4EDF-90F1-05B3AC95A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PROCEDIMIENTO ESTÁNDAR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8DB872-4D9B-4404-9685-8398EFA987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7650" y="802202"/>
            <a:ext cx="6208699" cy="353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28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493-CB26-4CF6-BAEC-A6BD26F28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FACULTADES SUPERVISORES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FB6E76-2F22-4139-92AD-B7FAC9A60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8616" y="953200"/>
            <a:ext cx="5566767" cy="32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993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3E92-A513-4677-9DA8-6C8746F3F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</p:spPr>
        <p:txBody>
          <a:bodyPr anchor="t"/>
          <a:lstStyle/>
          <a:p>
            <a:r>
              <a:rPr lang="en-US" dirty="0">
                <a:solidFill>
                  <a:srgbClr val="1F4E79"/>
                </a:solidFill>
              </a:rPr>
              <a:t>CAPACIDAD INSTITUCIONAL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BE69E6-3998-43E3-A46F-920E82C53C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530" y="1587275"/>
            <a:ext cx="7438940" cy="269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007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365;p36">
            <a:extLst>
              <a:ext uri="{FF2B5EF4-FFF2-40B4-BE49-F238E27FC236}">
                <a16:creationId xmlns:a16="http://schemas.microsoft.com/office/drawing/2014/main" id="{3C64C192-5B1F-45CB-96B6-156DA7242B35}"/>
              </a:ext>
            </a:extLst>
          </p:cNvPr>
          <p:cNvSpPr txBox="1">
            <a:spLocks/>
          </p:cNvSpPr>
          <p:nvPr/>
        </p:nvSpPr>
        <p:spPr>
          <a:xfrm>
            <a:off x="1305682" y="2798397"/>
            <a:ext cx="7300111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algn="r"/>
            <a:r>
              <a:rPr lang="en-US" sz="60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9811176B-AB64-44A2-ACCE-E07E6715B5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164" y="886277"/>
            <a:ext cx="4142630" cy="4021677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272B7DDC-14CF-4BED-8DA7-5EC3CC25E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14"/>
            <a:ext cx="6739500" cy="806700"/>
          </a:xfrm>
        </p:spPr>
        <p:txBody>
          <a:bodyPr anchor="t"/>
          <a:lstStyle/>
          <a:p>
            <a:r>
              <a:rPr lang="es-ES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PUBLICACIONES: PRIMERO LA POLÍTICA PÚBLICA</a:t>
            </a:r>
            <a:endParaRPr lang="en-US" dirty="0">
              <a:solidFill>
                <a:srgbClr val="1F4E7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841FFD-2D4D-4146-8B42-80A2BA768196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018993" y="886277"/>
            <a:ext cx="3287828" cy="3374700"/>
          </a:xfrm>
        </p:spPr>
        <p:txBody>
          <a:bodyPr/>
          <a:lstStyle/>
          <a:p>
            <a:r>
              <a:rPr lang="es-ES" b="1" dirty="0">
                <a:solidFill>
                  <a:srgbClr val="FF0000"/>
                </a:solidFill>
              </a:rPr>
              <a:t>Digital </a:t>
            </a:r>
            <a:r>
              <a:rPr lang="es-ES" b="1" dirty="0" err="1">
                <a:solidFill>
                  <a:srgbClr val="FF0000"/>
                </a:solidFill>
              </a:rPr>
              <a:t>Onboarding</a:t>
            </a:r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>
                <a:solidFill>
                  <a:schemeClr val="accent1"/>
                </a:solidFill>
              </a:rPr>
              <a:t>Próximamente:</a:t>
            </a:r>
          </a:p>
          <a:p>
            <a:pPr lvl="1"/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Crowdfunding panorama legal </a:t>
            </a:r>
          </a:p>
          <a:p>
            <a:pPr lvl="1"/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Pagos (AP)</a:t>
            </a:r>
          </a:p>
          <a:p>
            <a:endParaRPr lang="es-E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8FDB74-66F5-481B-BE5D-285D03A9E1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271" y="2665750"/>
            <a:ext cx="1850470" cy="185047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1501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0"/>
          <p:cNvSpPr txBox="1">
            <a:spLocks noGrp="1"/>
          </p:cNvSpPr>
          <p:nvPr>
            <p:ph type="title"/>
          </p:nvPr>
        </p:nvSpPr>
        <p:spPr>
          <a:xfrm>
            <a:off x="0" y="5752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dirty="0">
                <a:solidFill>
                  <a:srgbClr val="1F4E79"/>
                </a:solidFill>
              </a:rPr>
              <a:t>INNOVACIONES REGULATORIAS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44E6E-3BF4-4F41-8913-4351418B693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72899" y="911936"/>
            <a:ext cx="3259770" cy="3689856"/>
          </a:xfrm>
        </p:spPr>
        <p:txBody>
          <a:bodyPr/>
          <a:lstStyle/>
          <a:p>
            <a:r>
              <a:rPr lang="es-ES" b="1" dirty="0">
                <a:solidFill>
                  <a:srgbClr val="1F4E79"/>
                </a:solidFill>
              </a:rPr>
              <a:t>Coherencia con lo que escribimos</a:t>
            </a:r>
          </a:p>
          <a:p>
            <a:r>
              <a:rPr lang="es-ES" b="1" dirty="0">
                <a:solidFill>
                  <a:srgbClr val="1F4E79"/>
                </a:solidFill>
              </a:rPr>
              <a:t>Experiencia</a:t>
            </a:r>
          </a:p>
          <a:p>
            <a:r>
              <a:rPr lang="es-ES" b="1" dirty="0">
                <a:solidFill>
                  <a:srgbClr val="1F4E79"/>
                </a:solidFill>
              </a:rPr>
              <a:t>Expertos</a:t>
            </a:r>
            <a:endParaRPr lang="en-US" b="1" dirty="0">
              <a:solidFill>
                <a:srgbClr val="1F4E79"/>
              </a:solidFill>
            </a:endParaRPr>
          </a:p>
        </p:txBody>
      </p:sp>
      <p:sp>
        <p:nvSpPr>
          <p:cNvPr id="280" name="Google Shape;280;p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pSp>
        <p:nvGrpSpPr>
          <p:cNvPr id="281" name="Google Shape;281;p30"/>
          <p:cNvGrpSpPr/>
          <p:nvPr/>
        </p:nvGrpSpPr>
        <p:grpSpPr>
          <a:xfrm>
            <a:off x="8270457" y="722201"/>
            <a:ext cx="320958" cy="379470"/>
            <a:chOff x="4636075" y="261925"/>
            <a:chExt cx="401800" cy="475050"/>
          </a:xfrm>
        </p:grpSpPr>
        <p:sp>
          <p:nvSpPr>
            <p:cNvPr id="282" name="Google Shape;282;p30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0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0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0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 descr="A picture containing text, vector graphics, businesscard&#10;&#10;Description automatically generated">
            <a:extLst>
              <a:ext uri="{FF2B5EF4-FFF2-40B4-BE49-F238E27FC236}">
                <a16:creationId xmlns:a16="http://schemas.microsoft.com/office/drawing/2014/main" id="{79E147A6-B578-46C5-913B-34568282C0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705194" y="1440465"/>
            <a:ext cx="1250135" cy="8750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54F455-7449-44A0-860F-E32B8FBC8CE6}"/>
              </a:ext>
            </a:extLst>
          </p:cNvPr>
          <p:cNvSpPr txBox="1"/>
          <p:nvPr/>
        </p:nvSpPr>
        <p:spPr>
          <a:xfrm>
            <a:off x="4840264" y="1101671"/>
            <a:ext cx="157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F4E79"/>
                </a:solidFill>
                <a:latin typeface="Calibri" panose="020F0502020204030204" pitchFamily="34" charset="0"/>
              </a:rPr>
              <a:t>Sandbox</a:t>
            </a:r>
            <a:endParaRPr lang="en-US" b="1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BBDC5171-B54F-4C37-BB1C-ACEABBCF0F6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734050" y="3954297"/>
            <a:ext cx="875717" cy="910344"/>
          </a:xfrm>
          <a:prstGeom prst="rect">
            <a:avLst/>
          </a:prstGeom>
        </p:spPr>
      </p:pic>
      <p:pic>
        <p:nvPicPr>
          <p:cNvPr id="14" name="Picture 1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A3D13F0-D0B9-422C-A2CB-4953BADF38C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699229" y="3014857"/>
            <a:ext cx="1336316" cy="801790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F666D4B7-DA9B-46D7-8576-7B740C14180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744597" y="3983649"/>
            <a:ext cx="1210523" cy="806700"/>
          </a:xfrm>
          <a:prstGeom prst="rect">
            <a:avLst/>
          </a:prstGeom>
          <a:ln w="57150">
            <a:noFill/>
          </a:ln>
        </p:spPr>
      </p:pic>
      <p:pic>
        <p:nvPicPr>
          <p:cNvPr id="20" name="Picture 1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571B36C-8E33-43BF-9AFE-863F1A2E9B9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678270" y="3014857"/>
            <a:ext cx="1469365" cy="829388"/>
          </a:xfrm>
          <a:prstGeom prst="rect">
            <a:avLst/>
          </a:prstGeom>
        </p:spPr>
      </p:pic>
      <p:pic>
        <p:nvPicPr>
          <p:cNvPr id="23" name="Picture 22" descr="Logo, icon&#10;&#10;Description automatically generated">
            <a:extLst>
              <a:ext uri="{FF2B5EF4-FFF2-40B4-BE49-F238E27FC236}">
                <a16:creationId xmlns:a16="http://schemas.microsoft.com/office/drawing/2014/main" id="{F9FF756D-668F-4B53-89BE-8D64EBB47AF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4247621" y="3004583"/>
            <a:ext cx="1218572" cy="81206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EE41553-339F-4B14-9797-F5B897FB9101}"/>
              </a:ext>
            </a:extLst>
          </p:cNvPr>
          <p:cNvSpPr txBox="1"/>
          <p:nvPr/>
        </p:nvSpPr>
        <p:spPr>
          <a:xfrm>
            <a:off x="4171908" y="2430317"/>
            <a:ext cx="157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1F4E79"/>
                </a:solidFill>
                <a:latin typeface="Calibri" panose="020F0502020204030204" pitchFamily="34" charset="0"/>
              </a:rPr>
              <a:t>Innovation </a:t>
            </a:r>
            <a:r>
              <a:rPr lang="es-ES" b="1" dirty="0" err="1">
                <a:solidFill>
                  <a:srgbClr val="1F4E79"/>
                </a:solidFill>
                <a:latin typeface="Calibri" panose="020F0502020204030204" pitchFamily="34" charset="0"/>
              </a:rPr>
              <a:t>Hubs</a:t>
            </a:r>
            <a:endParaRPr lang="en-US" b="1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50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8B9D-8B69-4F89-8649-13C83D566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4550" y="2116350"/>
            <a:ext cx="5814900" cy="9108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1F4E79"/>
                </a:solidFill>
              </a:rPr>
              <a:t>FINTECH EN LATAM</a:t>
            </a:r>
          </a:p>
        </p:txBody>
      </p:sp>
    </p:spTree>
    <p:extLst>
      <p:ext uri="{BB962C8B-B14F-4D97-AF65-F5344CB8AC3E}">
        <p14:creationId xmlns:p14="http://schemas.microsoft.com/office/powerpoint/2010/main" val="1481107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body" idx="1"/>
          </p:nvPr>
        </p:nvSpPr>
        <p:spPr>
          <a:xfrm>
            <a:off x="4572000" y="914400"/>
            <a:ext cx="3948190" cy="43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_tradnl" sz="2000" dirty="0">
                <a:solidFill>
                  <a:srgbClr val="FF0000"/>
                </a:solidFill>
              </a:rPr>
              <a:t>DISCLAIMER: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_tradnl" sz="2000" dirty="0"/>
              <a:t>Los datos a continuación se encuentran en revisión. Para algunas jurisdicciones pueden haber cambios sustantivos hacia el futuro.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s-ES_tradnl" sz="20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s-ES_tradnl" sz="20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000" dirty="0"/>
          </a:p>
        </p:txBody>
      </p:sp>
      <p:pic>
        <p:nvPicPr>
          <p:cNvPr id="3" name="Picture 2" descr="A picture containing text, sign, black, close&#10;&#10;Description automatically generated">
            <a:extLst>
              <a:ext uri="{FF2B5EF4-FFF2-40B4-BE49-F238E27FC236}">
                <a16:creationId xmlns:a16="http://schemas.microsoft.com/office/drawing/2014/main" id="{E018E79B-590E-4881-AE31-020B47D93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79294" y="914400"/>
            <a:ext cx="4029720" cy="402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10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0" y="18362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_tradnl" dirty="0">
                <a:solidFill>
                  <a:srgbClr val="1F4E79"/>
                </a:solidFill>
              </a:rPr>
              <a:t>FINTECH EN LA REGIÓN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100F40-4AD1-4FE2-9CD1-44831785F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504" y="942909"/>
            <a:ext cx="446747" cy="3829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B8B406-B513-49BB-BB64-1681B5EAC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367" y="1325834"/>
            <a:ext cx="24495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>
              <a:spcBef>
                <a:spcPct val="0"/>
              </a:spcBef>
              <a:buFontTx/>
              <a:buChar char="-"/>
            </a:pPr>
            <a:r>
              <a:rPr lang="es-ES" altLang="en-US" sz="2400" b="1" dirty="0">
                <a:solidFill>
                  <a:srgbClr val="1F4E79"/>
                </a:solidFill>
              </a:rPr>
              <a:t>Crecimiento 2018-2021: 97%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1AC3FF-8732-4031-AD84-E0677A8C1A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123" y="1325834"/>
            <a:ext cx="3865412" cy="342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_tradnl" dirty="0">
                <a:solidFill>
                  <a:srgbClr val="1F4E79"/>
                </a:solidFill>
              </a:rPr>
              <a:t>ALC: FINTECHS POR PAÍS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100F40-4AD1-4FE2-9CD1-44831785F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292" y="993725"/>
            <a:ext cx="446747" cy="3829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78B7DF-7610-4C05-AEEA-86141B11B298}"/>
              </a:ext>
            </a:extLst>
          </p:cNvPr>
          <p:cNvSpPr txBox="1"/>
          <p:nvPr/>
        </p:nvSpPr>
        <p:spPr>
          <a:xfrm>
            <a:off x="3004053" y="4590894"/>
            <a:ext cx="3611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Fuente: BID, </a:t>
            </a:r>
            <a:r>
              <a:rPr lang="es-ES" sz="1200" dirty="0" err="1"/>
              <a:t>Finnovista</a:t>
            </a:r>
            <a:r>
              <a:rPr lang="es-ES" sz="1200" dirty="0"/>
              <a:t>, 2021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D2BFEA-57E6-4B88-8592-31F65D6661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053" y="993725"/>
            <a:ext cx="5111795" cy="315605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3D01534-BA68-4A22-B6BA-8A45B31E29EF}"/>
              </a:ext>
            </a:extLst>
          </p:cNvPr>
          <p:cNvSpPr txBox="1">
            <a:spLocks/>
          </p:cNvSpPr>
          <p:nvPr/>
        </p:nvSpPr>
        <p:spPr>
          <a:xfrm>
            <a:off x="590334" y="1236143"/>
            <a:ext cx="2280153" cy="368985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1F4E79"/>
                </a:solidFill>
              </a:rPr>
              <a:t>Ecuador: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chemeClr val="tx1"/>
                </a:solidFill>
              </a:rPr>
              <a:t>23 startups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chemeClr val="tx1"/>
                </a:solidFill>
              </a:rPr>
              <a:t>2,6% del total en ALC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87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_tradnl" dirty="0">
                <a:solidFill>
                  <a:srgbClr val="1F4E79"/>
                </a:solidFill>
              </a:rPr>
              <a:t>POR SEGMENTOS: LAC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100F40-4AD1-4FE2-9CD1-44831785F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149" y="869156"/>
            <a:ext cx="446747" cy="382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31782B-99B0-41FB-A7C2-E959717566F7}"/>
              </a:ext>
            </a:extLst>
          </p:cNvPr>
          <p:cNvSpPr txBox="1"/>
          <p:nvPr/>
        </p:nvSpPr>
        <p:spPr>
          <a:xfrm>
            <a:off x="940106" y="4400227"/>
            <a:ext cx="3260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</a:t>
            </a:r>
            <a:r>
              <a:rPr lang="es-ES" dirty="0" err="1"/>
              <a:t>Finnovista</a:t>
            </a:r>
            <a:r>
              <a:rPr lang="es-ES" dirty="0"/>
              <a:t>, BID, 2021.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C87F1D-7EFA-4D58-A790-FD36A021CA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346" y="1060619"/>
            <a:ext cx="5409940" cy="333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555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GUZQkWMj_kbhXoftO5F5A"/>
</p:tagLst>
</file>

<file path=ppt/theme/theme1.xml><?xml version="1.0" encoding="utf-8"?>
<a:theme xmlns:a="http://schemas.openxmlformats.org/drawingml/2006/main" name="Basset template">
  <a:themeElements>
    <a:clrScheme name="Custom 347">
      <a:dk1>
        <a:srgbClr val="434343"/>
      </a:dk1>
      <a:lt1>
        <a:srgbClr val="FFFFFF"/>
      </a:lt1>
      <a:dk2>
        <a:srgbClr val="D9D9D9"/>
      </a:dk2>
      <a:lt2>
        <a:srgbClr val="FFFFFF"/>
      </a:lt2>
      <a:accent1>
        <a:srgbClr val="FFB000"/>
      </a:accent1>
      <a:accent2>
        <a:srgbClr val="FFE19E"/>
      </a:accent2>
      <a:accent3>
        <a:srgbClr val="6D9EEB"/>
      </a:accent3>
      <a:accent4>
        <a:srgbClr val="C9DAF8"/>
      </a:accent4>
      <a:accent5>
        <a:srgbClr val="93C47D"/>
      </a:accent5>
      <a:accent6>
        <a:srgbClr val="D9EAD3"/>
      </a:accent6>
      <a:hlink>
        <a:srgbClr val="FF99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8F9A7C5953D04DB0925CCAE698C6A8" ma:contentTypeVersion="14" ma:contentTypeDescription="Create a new document." ma:contentTypeScope="" ma:versionID="2d3e53338bcb4fa525856b914d0de390">
  <xsd:schema xmlns:xsd="http://www.w3.org/2001/XMLSchema" xmlns:xs="http://www.w3.org/2001/XMLSchema" xmlns:p="http://schemas.microsoft.com/office/2006/metadata/properties" xmlns:ns3="0355863c-e3a2-4b1f-a1cb-977d5cff38dc" xmlns:ns4="f06f46ac-ce61-4a15-9d68-31a7a69eb40d" targetNamespace="http://schemas.microsoft.com/office/2006/metadata/properties" ma:root="true" ma:fieldsID="793332487ef7380ac83f18044ef4b1eb" ns3:_="" ns4:_="">
    <xsd:import namespace="0355863c-e3a2-4b1f-a1cb-977d5cff38dc"/>
    <xsd:import namespace="f06f46ac-ce61-4a15-9d68-31a7a69eb40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55863c-e3a2-4b1f-a1cb-977d5cff38d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f46ac-ce61-4a15-9d68-31a7a69eb4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A8BBAD-DB1C-4D1A-BD5F-5C7A6B37A5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705DB6-2A33-4AC5-8312-32737661D0CD}">
  <ds:schemaRefs>
    <ds:schemaRef ds:uri="0355863c-e3a2-4b1f-a1cb-977d5cff38dc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f06f46ac-ce61-4a15-9d68-31a7a69eb40d"/>
  </ds:schemaRefs>
</ds:datastoreItem>
</file>

<file path=customXml/itemProps3.xml><?xml version="1.0" encoding="utf-8"?>
<ds:datastoreItem xmlns:ds="http://schemas.openxmlformats.org/officeDocument/2006/customXml" ds:itemID="{6C2B01A0-2D45-41A9-85B0-9EFA56ADF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55863c-e3a2-4b1f-a1cb-977d5cff38dc"/>
    <ds:schemaRef ds:uri="f06f46ac-ce61-4a15-9d68-31a7a69eb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172</Words>
  <Application>Microsoft Office PowerPoint</Application>
  <PresentationFormat>On-screen Show (16:9)</PresentationFormat>
  <Paragraphs>45</Paragraphs>
  <Slides>26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Barlow</vt:lpstr>
      <vt:lpstr>Century Gothic</vt:lpstr>
      <vt:lpstr>Calibri</vt:lpstr>
      <vt:lpstr>Arial</vt:lpstr>
      <vt:lpstr>Basset template</vt:lpstr>
      <vt:lpstr>think-cell Slide</vt:lpstr>
      <vt:lpstr>Ecuador: Contexto Fintech y Sandbox Regulatorio</vt:lpstr>
      <vt:lpstr>PowerPoint Presentation</vt:lpstr>
      <vt:lpstr>PUBLICACIONES: PRIMERO LA POLÍTICA PÚBLICA</vt:lpstr>
      <vt:lpstr>INNOVACIONES REGULATORIAS</vt:lpstr>
      <vt:lpstr>FINTECH EN LATAM</vt:lpstr>
      <vt:lpstr>PowerPoint Presentation</vt:lpstr>
      <vt:lpstr>FINTECH EN LA REGIÓN</vt:lpstr>
      <vt:lpstr>ALC: FINTECHS POR PAÍS</vt:lpstr>
      <vt:lpstr>POR SEGMENTOS: LAC</vt:lpstr>
      <vt:lpstr>EMERGENTES LAC: GÉNERO</vt:lpstr>
      <vt:lpstr>PowerPoint Presentation</vt:lpstr>
      <vt:lpstr>LAC: CROWDFUNDING</vt:lpstr>
      <vt:lpstr>FONDEO A MIPYME: 86% DEL TOTAL</vt:lpstr>
      <vt:lpstr>PowerPoint Presentation</vt:lpstr>
      <vt:lpstr>INNOVACIONES REGULATORIAS</vt:lpstr>
      <vt:lpstr>REGULACIÓN FINTECH EN LAC</vt:lpstr>
      <vt:lpstr>INNOVACIONES REGULATORIAS</vt:lpstr>
      <vt:lpstr>PowerPoint Presentation</vt:lpstr>
      <vt:lpstr>EN QUÉ CONSISTEN LOS SANDBOXES</vt:lpstr>
      <vt:lpstr>MARCO LEGAL</vt:lpstr>
      <vt:lpstr>REQUISITOS DE ENTRADA</vt:lpstr>
      <vt:lpstr>COMPROMISOS</vt:lpstr>
      <vt:lpstr>PROCEDIMIENTO ESTÁNDAR</vt:lpstr>
      <vt:lpstr>FACULTADES SUPERVISORES</vt:lpstr>
      <vt:lpstr>CAPACIDAD INSTITUCIONAL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 de las Multilarerales en el ecosistema Fintech en América Latina</dc:title>
  <dc:creator>Herrera Falla, Diego Mauricio</dc:creator>
  <cp:lastModifiedBy>Roque Proaño</cp:lastModifiedBy>
  <cp:revision>25</cp:revision>
  <dcterms:created xsi:type="dcterms:W3CDTF">2020-09-18T20:29:49Z</dcterms:created>
  <dcterms:modified xsi:type="dcterms:W3CDTF">2021-10-05T13:51:49Z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0x0101007B8F9A7C5953D04DB0925CCAE698C6A8</vt:lpwstr>
  </property>
</Properties>
</file>